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0" r:id="rId3"/>
  </p:sldMasterIdLst>
  <p:notesMasterIdLst>
    <p:notesMasterId r:id="rId12"/>
  </p:notesMasterIdLst>
  <p:handoutMasterIdLst>
    <p:handoutMasterId r:id="rId13"/>
  </p:handoutMasterIdLst>
  <p:sldIdLst>
    <p:sldId id="330" r:id="rId4"/>
    <p:sldId id="336" r:id="rId5"/>
    <p:sldId id="275" r:id="rId6"/>
    <p:sldId id="338" r:id="rId7"/>
    <p:sldId id="337" r:id="rId8"/>
    <p:sldId id="326" r:id="rId9"/>
    <p:sldId id="333" r:id="rId10"/>
    <p:sldId id="33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DUFF, CASSANDRA CIV DFAS" initials="MCCD" lastIdx="33" clrIdx="0"/>
  <p:cmAuthor id="1" name="FOSTER, JOVON CIV DFAS" initials="FJC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6C"/>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98667-C20A-4120-AE74-33C16A526082}" v="6" dt="2024-10-04T18:21:51.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6" autoAdjust="0"/>
    <p:restoredTop sz="92193" autoAdjust="0"/>
  </p:normalViewPr>
  <p:slideViewPr>
    <p:cSldViewPr>
      <p:cViewPr varScale="1">
        <p:scale>
          <a:sx n="66" d="100"/>
          <a:sy n="66" d="100"/>
        </p:scale>
        <p:origin x="984" y="72"/>
      </p:cViewPr>
      <p:guideLst>
        <p:guide orient="horz" pos="2160"/>
        <p:guide pos="2880"/>
      </p:guideLst>
    </p:cSldViewPr>
  </p:slideViewPr>
  <p:outlineViewPr>
    <p:cViewPr>
      <p:scale>
        <a:sx n="33" d="100"/>
        <a:sy n="33" d="100"/>
      </p:scale>
      <p:origin x="0" y="140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9" d="100"/>
          <a:sy n="69" d="100"/>
        </p:scale>
        <p:origin x="-3234"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userId="6c63f8a7-603a-4fbe-b80f-1077b2902c2a" providerId="ADAL" clId="{CA798667-C20A-4120-AE74-33C16A526082}"/>
    <pc:docChg chg="undo custSel modSld">
      <pc:chgData name="Michelle" userId="6c63f8a7-603a-4fbe-b80f-1077b2902c2a" providerId="ADAL" clId="{CA798667-C20A-4120-AE74-33C16A526082}" dt="2024-10-04T18:33:34.538" v="76" actId="1076"/>
      <pc:docMkLst>
        <pc:docMk/>
      </pc:docMkLst>
      <pc:sldChg chg="modSp mod">
        <pc:chgData name="Michelle" userId="6c63f8a7-603a-4fbe-b80f-1077b2902c2a" providerId="ADAL" clId="{CA798667-C20A-4120-AE74-33C16A526082}" dt="2024-10-04T18:32:38.695" v="72" actId="1076"/>
        <pc:sldMkLst>
          <pc:docMk/>
          <pc:sldMk cId="3033033596" sldId="336"/>
        </pc:sldMkLst>
        <pc:spChg chg="mod">
          <ac:chgData name="Michelle" userId="6c63f8a7-603a-4fbe-b80f-1077b2902c2a" providerId="ADAL" clId="{CA798667-C20A-4120-AE74-33C16A526082}" dt="2024-10-04T18:32:24.094" v="69" actId="14100"/>
          <ac:spMkLst>
            <pc:docMk/>
            <pc:sldMk cId="3033033596" sldId="336"/>
            <ac:spMk id="14" creationId="{00000000-0000-0000-0000-000000000000}"/>
          </ac:spMkLst>
        </pc:spChg>
        <pc:spChg chg="mod">
          <ac:chgData name="Michelle" userId="6c63f8a7-603a-4fbe-b80f-1077b2902c2a" providerId="ADAL" clId="{CA798667-C20A-4120-AE74-33C16A526082}" dt="2024-10-04T18:32:26.352" v="70" actId="14100"/>
          <ac:spMkLst>
            <pc:docMk/>
            <pc:sldMk cId="3033033596" sldId="336"/>
            <ac:spMk id="16" creationId="{00000000-0000-0000-0000-000000000000}"/>
          </ac:spMkLst>
        </pc:spChg>
        <pc:spChg chg="mod">
          <ac:chgData name="Michelle" userId="6c63f8a7-603a-4fbe-b80f-1077b2902c2a" providerId="ADAL" clId="{CA798667-C20A-4120-AE74-33C16A526082}" dt="2024-10-04T18:12:29.937" v="0" actId="207"/>
          <ac:spMkLst>
            <pc:docMk/>
            <pc:sldMk cId="3033033596" sldId="336"/>
            <ac:spMk id="35" creationId="{00000000-0000-0000-0000-000000000000}"/>
          </ac:spMkLst>
        </pc:spChg>
        <pc:spChg chg="mod">
          <ac:chgData name="Michelle" userId="6c63f8a7-603a-4fbe-b80f-1077b2902c2a" providerId="ADAL" clId="{CA798667-C20A-4120-AE74-33C16A526082}" dt="2024-10-04T18:12:31.866" v="1" actId="207"/>
          <ac:spMkLst>
            <pc:docMk/>
            <pc:sldMk cId="3033033596" sldId="336"/>
            <ac:spMk id="36" creationId="{00000000-0000-0000-0000-000000000000}"/>
          </ac:spMkLst>
        </pc:spChg>
        <pc:spChg chg="mod">
          <ac:chgData name="Michelle" userId="6c63f8a7-603a-4fbe-b80f-1077b2902c2a" providerId="ADAL" clId="{CA798667-C20A-4120-AE74-33C16A526082}" dt="2024-10-04T18:32:38.695" v="72" actId="1076"/>
          <ac:spMkLst>
            <pc:docMk/>
            <pc:sldMk cId="3033033596" sldId="336"/>
            <ac:spMk id="50" creationId="{00000000-0000-0000-0000-000000000000}"/>
          </ac:spMkLst>
        </pc:spChg>
      </pc:sldChg>
      <pc:sldChg chg="addSp delSp modSp mod">
        <pc:chgData name="Michelle" userId="6c63f8a7-603a-4fbe-b80f-1077b2902c2a" providerId="ADAL" clId="{CA798667-C20A-4120-AE74-33C16A526082}" dt="2024-10-04T18:33:34.538" v="76" actId="1076"/>
        <pc:sldMkLst>
          <pc:docMk/>
          <pc:sldMk cId="1791386256" sldId="338"/>
        </pc:sldMkLst>
        <pc:spChg chg="mod">
          <ac:chgData name="Michelle" userId="6c63f8a7-603a-4fbe-b80f-1077b2902c2a" providerId="ADAL" clId="{CA798667-C20A-4120-AE74-33C16A526082}" dt="2024-10-04T18:15:16.678" v="42" actId="20577"/>
          <ac:spMkLst>
            <pc:docMk/>
            <pc:sldMk cId="1791386256" sldId="338"/>
            <ac:spMk id="2" creationId="{00000000-0000-0000-0000-000000000000}"/>
          </ac:spMkLst>
        </pc:spChg>
        <pc:spChg chg="add mod">
          <ac:chgData name="Michelle" userId="6c63f8a7-603a-4fbe-b80f-1077b2902c2a" providerId="ADAL" clId="{CA798667-C20A-4120-AE74-33C16A526082}" dt="2024-10-04T18:33:23.985" v="74" actId="5793"/>
          <ac:spMkLst>
            <pc:docMk/>
            <pc:sldMk cId="1791386256" sldId="338"/>
            <ac:spMk id="3" creationId="{C6161A19-5143-F430-12A8-8A1F3B199FD9}"/>
          </ac:spMkLst>
        </pc:spChg>
        <pc:spChg chg="del mod">
          <ac:chgData name="Michelle" userId="6c63f8a7-603a-4fbe-b80f-1077b2902c2a" providerId="ADAL" clId="{CA798667-C20A-4120-AE74-33C16A526082}" dt="2024-10-04T18:14:38.563" v="8"/>
          <ac:spMkLst>
            <pc:docMk/>
            <pc:sldMk cId="1791386256" sldId="338"/>
            <ac:spMk id="22535" creationId="{00000000-0000-0000-0000-000000000000}"/>
          </ac:spMkLst>
        </pc:spChg>
        <pc:graphicFrameChg chg="add del mod">
          <ac:chgData name="Michelle" userId="6c63f8a7-603a-4fbe-b80f-1077b2902c2a" providerId="ADAL" clId="{CA798667-C20A-4120-AE74-33C16A526082}" dt="2024-10-04T18:18:50.909" v="45" actId="478"/>
          <ac:graphicFrameMkLst>
            <pc:docMk/>
            <pc:sldMk cId="1791386256" sldId="338"/>
            <ac:graphicFrameMk id="4" creationId="{B3C01088-98EA-A595-D6E7-EA2067B813A0}"/>
          </ac:graphicFrameMkLst>
        </pc:graphicFrameChg>
        <pc:graphicFrameChg chg="add del mod">
          <ac:chgData name="Michelle" userId="6c63f8a7-603a-4fbe-b80f-1077b2902c2a" providerId="ADAL" clId="{CA798667-C20A-4120-AE74-33C16A526082}" dt="2024-10-04T18:19:21.570" v="48" actId="478"/>
          <ac:graphicFrameMkLst>
            <pc:docMk/>
            <pc:sldMk cId="1791386256" sldId="338"/>
            <ac:graphicFrameMk id="5" creationId="{54CE83E9-2FD6-9DBC-FB05-6F53193A6374}"/>
          </ac:graphicFrameMkLst>
        </pc:graphicFrameChg>
        <pc:graphicFrameChg chg="del">
          <ac:chgData name="Michelle" userId="6c63f8a7-603a-4fbe-b80f-1077b2902c2a" providerId="ADAL" clId="{CA798667-C20A-4120-AE74-33C16A526082}" dt="2024-10-04T18:14:29.333" v="4" actId="478"/>
          <ac:graphicFrameMkLst>
            <pc:docMk/>
            <pc:sldMk cId="1791386256" sldId="338"/>
            <ac:graphicFrameMk id="10" creationId="{00000000-0000-0000-0000-000000000000}"/>
          </ac:graphicFrameMkLst>
        </pc:graphicFrameChg>
        <pc:picChg chg="add mod">
          <ac:chgData name="Michelle" userId="6c63f8a7-603a-4fbe-b80f-1077b2902c2a" providerId="ADAL" clId="{CA798667-C20A-4120-AE74-33C16A526082}" dt="2024-10-04T18:33:34.538" v="76" actId="1076"/>
          <ac:picMkLst>
            <pc:docMk/>
            <pc:sldMk cId="1791386256" sldId="338"/>
            <ac:picMk id="7" creationId="{53C84F79-E80F-098E-9A84-AD7F1465D45B}"/>
          </ac:picMkLst>
        </pc:picChg>
        <pc:picChg chg="add mod">
          <ac:chgData name="Michelle" userId="6c63f8a7-603a-4fbe-b80f-1077b2902c2a" providerId="ADAL" clId="{CA798667-C20A-4120-AE74-33C16A526082}" dt="2024-10-04T18:33:31.716" v="75" actId="1076"/>
          <ac:picMkLst>
            <pc:docMk/>
            <pc:sldMk cId="1791386256" sldId="338"/>
            <ac:picMk id="8" creationId="{B59192F0-28E2-BCEA-F25F-E1A1F7E43929}"/>
          </ac:picMkLst>
        </pc:picChg>
        <pc:picChg chg="add mod">
          <ac:chgData name="Michelle" userId="6c63f8a7-603a-4fbe-b80f-1077b2902c2a" providerId="ADAL" clId="{CA798667-C20A-4120-AE74-33C16A526082}" dt="2024-10-04T18:22:36.802" v="66" actId="1076"/>
          <ac:picMkLst>
            <pc:docMk/>
            <pc:sldMk cId="1791386256" sldId="338"/>
            <ac:picMk id="9" creationId="{6AC3282A-AE4C-745D-C68A-215CD96D61E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3547E-051B-4855-AC6E-00D2335E336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E83FC36F-A921-43B0-AD66-4B1F2F151AEA}">
      <dgm:prSet phldrT="[Text]" custT="1"/>
      <dgm:spPr/>
      <dgm:t>
        <a:bodyPr/>
        <a:lstStyle/>
        <a:p>
          <a:r>
            <a:rPr lang="en-US" sz="4000" dirty="0"/>
            <a:t>DCMA</a:t>
          </a:r>
        </a:p>
      </dgm:t>
    </dgm:pt>
    <dgm:pt modelId="{74570C43-0EA2-446E-8957-96C04EEC15D3}" type="parTrans" cxnId="{B0AB8F10-DB2E-45CB-8F47-B694CEDAC768}">
      <dgm:prSet/>
      <dgm:spPr/>
      <dgm:t>
        <a:bodyPr/>
        <a:lstStyle/>
        <a:p>
          <a:endParaRPr lang="en-US"/>
        </a:p>
      </dgm:t>
    </dgm:pt>
    <dgm:pt modelId="{1CD0F8B8-E7F8-41DF-AA83-0864A4B4E0C8}" type="sibTrans" cxnId="{B0AB8F10-DB2E-45CB-8F47-B694CEDAC768}">
      <dgm:prSet/>
      <dgm:spPr/>
      <dgm:t>
        <a:bodyPr/>
        <a:lstStyle/>
        <a:p>
          <a:endParaRPr lang="en-US"/>
        </a:p>
      </dgm:t>
    </dgm:pt>
    <dgm:pt modelId="{350C3445-E614-4839-B437-F9E72A673B96}">
      <dgm:prSet phldrT="[Text]" custT="1"/>
      <dgm:spPr/>
      <dgm:t>
        <a:bodyPr/>
        <a:lstStyle/>
        <a:p>
          <a:r>
            <a:rPr lang="en-US" sz="1400" dirty="0"/>
            <a:t>Ensure contract is physically completed</a:t>
          </a:r>
        </a:p>
      </dgm:t>
    </dgm:pt>
    <dgm:pt modelId="{F319C12B-2EFC-4043-A991-65EEE404A604}" type="parTrans" cxnId="{77DC7961-6DCE-4185-906A-9364BEE4E8B4}">
      <dgm:prSet/>
      <dgm:spPr/>
      <dgm:t>
        <a:bodyPr/>
        <a:lstStyle/>
        <a:p>
          <a:endParaRPr lang="en-US"/>
        </a:p>
      </dgm:t>
    </dgm:pt>
    <dgm:pt modelId="{46A1ED8E-E318-43CF-B517-46D86931DC4F}" type="sibTrans" cxnId="{77DC7961-6DCE-4185-906A-9364BEE4E8B4}">
      <dgm:prSet/>
      <dgm:spPr/>
      <dgm:t>
        <a:bodyPr/>
        <a:lstStyle/>
        <a:p>
          <a:endParaRPr lang="en-US"/>
        </a:p>
      </dgm:t>
    </dgm:pt>
    <dgm:pt modelId="{3AA4315D-E3FA-4593-B3E1-03DD3D698466}">
      <dgm:prSet phldrT="[Text]" custT="1"/>
      <dgm:spPr/>
      <dgm:t>
        <a:bodyPr/>
        <a:lstStyle/>
        <a:p>
          <a:r>
            <a:rPr lang="en-US" sz="4000" dirty="0"/>
            <a:t>DCAA</a:t>
          </a:r>
        </a:p>
      </dgm:t>
    </dgm:pt>
    <dgm:pt modelId="{85634092-8A27-4FF5-AAEE-5A3A06671ECB}" type="parTrans" cxnId="{12D36A4E-C3FC-49B7-A4EB-80143B620426}">
      <dgm:prSet/>
      <dgm:spPr/>
      <dgm:t>
        <a:bodyPr/>
        <a:lstStyle/>
        <a:p>
          <a:endParaRPr lang="en-US"/>
        </a:p>
      </dgm:t>
    </dgm:pt>
    <dgm:pt modelId="{1D54BA28-07C7-4C19-B6C3-7C668E05D49F}" type="sibTrans" cxnId="{12D36A4E-C3FC-49B7-A4EB-80143B620426}">
      <dgm:prSet/>
      <dgm:spPr/>
      <dgm:t>
        <a:bodyPr/>
        <a:lstStyle/>
        <a:p>
          <a:endParaRPr lang="en-US"/>
        </a:p>
      </dgm:t>
    </dgm:pt>
    <dgm:pt modelId="{B8B422C1-F02E-4D44-897C-0C72E31C9A63}">
      <dgm:prSet phldrT="[Text]" custT="1"/>
      <dgm:spPr/>
      <dgm:t>
        <a:bodyPr/>
        <a:lstStyle/>
        <a:p>
          <a:r>
            <a:rPr lang="en-US" sz="1400" dirty="0"/>
            <a:t>Final Overhead Rates</a:t>
          </a:r>
        </a:p>
      </dgm:t>
    </dgm:pt>
    <dgm:pt modelId="{3B2231AA-898B-4BDB-B9A3-E7B385E374AD}" type="parTrans" cxnId="{18157A07-5055-4CB9-B160-199E4FBB7095}">
      <dgm:prSet/>
      <dgm:spPr/>
      <dgm:t>
        <a:bodyPr/>
        <a:lstStyle/>
        <a:p>
          <a:endParaRPr lang="en-US"/>
        </a:p>
      </dgm:t>
    </dgm:pt>
    <dgm:pt modelId="{03838F3C-5CC4-4BC5-98EC-F33C76B47B49}" type="sibTrans" cxnId="{18157A07-5055-4CB9-B160-199E4FBB7095}">
      <dgm:prSet/>
      <dgm:spPr/>
      <dgm:t>
        <a:bodyPr/>
        <a:lstStyle/>
        <a:p>
          <a:endParaRPr lang="en-US"/>
        </a:p>
      </dgm:t>
    </dgm:pt>
    <dgm:pt modelId="{ECFD39BC-3BF3-49CE-9647-3768D944A0A0}">
      <dgm:prSet phldrT="[Text]" custT="1"/>
      <dgm:spPr/>
      <dgm:t>
        <a:bodyPr/>
        <a:lstStyle/>
        <a:p>
          <a:r>
            <a:rPr lang="en-US" sz="4000" dirty="0"/>
            <a:t>DFAS</a:t>
          </a:r>
        </a:p>
      </dgm:t>
    </dgm:pt>
    <dgm:pt modelId="{68357B1C-32FC-4B13-8CFA-A14958273435}" type="parTrans" cxnId="{157AA30E-F714-4CD9-8559-DFD15CDDA6D9}">
      <dgm:prSet/>
      <dgm:spPr/>
      <dgm:t>
        <a:bodyPr/>
        <a:lstStyle/>
        <a:p>
          <a:endParaRPr lang="en-US"/>
        </a:p>
      </dgm:t>
    </dgm:pt>
    <dgm:pt modelId="{89040678-F296-42EC-846E-11336CD803D7}" type="sibTrans" cxnId="{157AA30E-F714-4CD9-8559-DFD15CDDA6D9}">
      <dgm:prSet/>
      <dgm:spPr/>
      <dgm:t>
        <a:bodyPr/>
        <a:lstStyle/>
        <a:p>
          <a:endParaRPr lang="en-US"/>
        </a:p>
      </dgm:t>
    </dgm:pt>
    <dgm:pt modelId="{1159BACD-FB69-4409-8311-12F84DD6D869}">
      <dgm:prSet phldrT="[Text]" custT="1"/>
      <dgm:spPr/>
      <dgm:t>
        <a:bodyPr/>
        <a:lstStyle/>
        <a:p>
          <a:r>
            <a:rPr lang="en-US" sz="4000" dirty="0"/>
            <a:t>Services</a:t>
          </a:r>
        </a:p>
      </dgm:t>
    </dgm:pt>
    <dgm:pt modelId="{1E25E724-7B6E-441E-8A04-8B17D6601FF0}" type="parTrans" cxnId="{74CCE83A-32CF-4F83-ADD1-0CC1E1D163F2}">
      <dgm:prSet/>
      <dgm:spPr/>
      <dgm:t>
        <a:bodyPr/>
        <a:lstStyle/>
        <a:p>
          <a:endParaRPr lang="en-US"/>
        </a:p>
      </dgm:t>
    </dgm:pt>
    <dgm:pt modelId="{D5F0FDE1-3FD3-4BBF-996E-4A27E9081266}" type="sibTrans" cxnId="{74CCE83A-32CF-4F83-ADD1-0CC1E1D163F2}">
      <dgm:prSet/>
      <dgm:spPr/>
      <dgm:t>
        <a:bodyPr/>
        <a:lstStyle/>
        <a:p>
          <a:endParaRPr lang="en-US"/>
        </a:p>
      </dgm:t>
    </dgm:pt>
    <dgm:pt modelId="{9C8CF41F-7C51-45A3-97A1-C7E5F7E5C54F}">
      <dgm:prSet custT="1"/>
      <dgm:spPr/>
      <dgm:t>
        <a:bodyPr/>
        <a:lstStyle/>
        <a:p>
          <a:r>
            <a:rPr lang="en-US" sz="4000" dirty="0"/>
            <a:t>Industry</a:t>
          </a:r>
        </a:p>
      </dgm:t>
    </dgm:pt>
    <dgm:pt modelId="{1772B43B-09C6-4B72-B8B1-181B28B5EAC9}" type="parTrans" cxnId="{FFA81AF2-0E3B-44F2-9159-4396A2C15BB7}">
      <dgm:prSet/>
      <dgm:spPr/>
      <dgm:t>
        <a:bodyPr/>
        <a:lstStyle/>
        <a:p>
          <a:endParaRPr lang="en-US"/>
        </a:p>
      </dgm:t>
    </dgm:pt>
    <dgm:pt modelId="{F8BB8D82-97F8-4273-8D79-2303349ED0BF}" type="sibTrans" cxnId="{FFA81AF2-0E3B-44F2-9159-4396A2C15BB7}">
      <dgm:prSet/>
      <dgm:spPr/>
      <dgm:t>
        <a:bodyPr/>
        <a:lstStyle/>
        <a:p>
          <a:endParaRPr lang="en-US"/>
        </a:p>
      </dgm:t>
    </dgm:pt>
    <dgm:pt modelId="{CB807D51-F23A-44BA-A8AE-6BA50FC251CF}">
      <dgm:prSet phldrT="[Text]" custT="1"/>
      <dgm:spPr/>
      <dgm:t>
        <a:bodyPr/>
        <a:lstStyle/>
        <a:p>
          <a:r>
            <a:rPr lang="en-US" sz="1400" dirty="0"/>
            <a:t>Part B Contracts &lt; 500K</a:t>
          </a:r>
        </a:p>
      </dgm:t>
    </dgm:pt>
    <dgm:pt modelId="{C7CFB19F-F838-4BAA-A953-6FFB2759B8FD}" type="parTrans" cxnId="{F57F2519-811F-4FA1-9730-E93D6998EB8A}">
      <dgm:prSet/>
      <dgm:spPr/>
      <dgm:t>
        <a:bodyPr/>
        <a:lstStyle/>
        <a:p>
          <a:endParaRPr lang="en-US"/>
        </a:p>
      </dgm:t>
    </dgm:pt>
    <dgm:pt modelId="{B656AB4E-357A-4D2E-95A5-28A6D79EB7BC}" type="sibTrans" cxnId="{F57F2519-811F-4FA1-9730-E93D6998EB8A}">
      <dgm:prSet/>
      <dgm:spPr/>
      <dgm:t>
        <a:bodyPr/>
        <a:lstStyle/>
        <a:p>
          <a:endParaRPr lang="en-US"/>
        </a:p>
      </dgm:t>
    </dgm:pt>
    <dgm:pt modelId="{2398832D-5C51-4A9C-9598-E35C2229CF46}">
      <dgm:prSet phldrT="[Text]" custT="1"/>
      <dgm:spPr/>
      <dgm:t>
        <a:bodyPr/>
        <a:lstStyle/>
        <a:p>
          <a:r>
            <a:rPr lang="en-US" sz="1400" dirty="0"/>
            <a:t>Property Disposition</a:t>
          </a:r>
        </a:p>
      </dgm:t>
    </dgm:pt>
    <dgm:pt modelId="{0DF9C875-D203-4ED4-9AF0-5D593CB14858}" type="parTrans" cxnId="{3707896B-77A7-410C-964A-13EC2F999374}">
      <dgm:prSet/>
      <dgm:spPr/>
      <dgm:t>
        <a:bodyPr/>
        <a:lstStyle/>
        <a:p>
          <a:endParaRPr lang="en-US"/>
        </a:p>
      </dgm:t>
    </dgm:pt>
    <dgm:pt modelId="{800FF63D-70CC-4E4B-A425-19DBC736DEAF}" type="sibTrans" cxnId="{3707896B-77A7-410C-964A-13EC2F999374}">
      <dgm:prSet/>
      <dgm:spPr/>
      <dgm:t>
        <a:bodyPr/>
        <a:lstStyle/>
        <a:p>
          <a:endParaRPr lang="en-US"/>
        </a:p>
      </dgm:t>
    </dgm:pt>
    <dgm:pt modelId="{7508B959-9F7C-4F06-B332-212B903EEAF6}">
      <dgm:prSet phldrT="[Text]" custT="1"/>
      <dgm:spPr/>
      <dgm:t>
        <a:bodyPr/>
        <a:lstStyle/>
        <a:p>
          <a:r>
            <a:rPr lang="en-US" sz="1400" dirty="0"/>
            <a:t>Additional Funding</a:t>
          </a:r>
        </a:p>
      </dgm:t>
    </dgm:pt>
    <dgm:pt modelId="{83A79BD8-DA27-4372-BB6E-345E5E736D68}" type="parTrans" cxnId="{E0EF68C1-6FEB-4B99-BD0F-C03345618389}">
      <dgm:prSet/>
      <dgm:spPr/>
      <dgm:t>
        <a:bodyPr/>
        <a:lstStyle/>
        <a:p>
          <a:endParaRPr lang="en-US"/>
        </a:p>
      </dgm:t>
    </dgm:pt>
    <dgm:pt modelId="{52B139B9-7BC5-4B9F-A505-5402D000FC11}" type="sibTrans" cxnId="{E0EF68C1-6FEB-4B99-BD0F-C03345618389}">
      <dgm:prSet/>
      <dgm:spPr/>
      <dgm:t>
        <a:bodyPr/>
        <a:lstStyle/>
        <a:p>
          <a:endParaRPr lang="en-US"/>
        </a:p>
      </dgm:t>
    </dgm:pt>
    <dgm:pt modelId="{AA89F93F-63C3-49C1-8490-6278D5E2B3DE}">
      <dgm:prSet custT="1"/>
      <dgm:spPr/>
      <dgm:t>
        <a:bodyPr/>
        <a:lstStyle/>
        <a:p>
          <a:r>
            <a:rPr lang="en-US" sz="1400" dirty="0"/>
            <a:t>Indirect Cost Rate – Property</a:t>
          </a:r>
        </a:p>
      </dgm:t>
    </dgm:pt>
    <dgm:pt modelId="{EB98EAB6-1A3A-4EF6-9256-BCE0E1DE9045}" type="parTrans" cxnId="{582ABD94-343B-4BB8-83E3-C485AEC0AD2E}">
      <dgm:prSet/>
      <dgm:spPr/>
      <dgm:t>
        <a:bodyPr/>
        <a:lstStyle/>
        <a:p>
          <a:endParaRPr lang="en-US"/>
        </a:p>
      </dgm:t>
    </dgm:pt>
    <dgm:pt modelId="{524E1E88-95FD-4E69-B3A8-FBDEB0B11044}" type="sibTrans" cxnId="{582ABD94-343B-4BB8-83E3-C485AEC0AD2E}">
      <dgm:prSet/>
      <dgm:spPr/>
      <dgm:t>
        <a:bodyPr/>
        <a:lstStyle/>
        <a:p>
          <a:endParaRPr lang="en-US"/>
        </a:p>
      </dgm:t>
    </dgm:pt>
    <dgm:pt modelId="{41DD9F15-0AFB-4EE4-962B-B34549D3300D}">
      <dgm:prSet phldrT="[Text]" custT="1"/>
      <dgm:spPr/>
      <dgm:t>
        <a:bodyPr/>
        <a:lstStyle/>
        <a:p>
          <a:r>
            <a:rPr lang="en-US" sz="1400" dirty="0"/>
            <a:t>Rate Negotiation</a:t>
          </a:r>
        </a:p>
      </dgm:t>
    </dgm:pt>
    <dgm:pt modelId="{F39F66D4-1D5E-434F-904D-85E5BFED4B39}" type="parTrans" cxnId="{4FD2FC2B-F90B-454B-8651-F25B40C39FD4}">
      <dgm:prSet/>
      <dgm:spPr/>
      <dgm:t>
        <a:bodyPr/>
        <a:lstStyle/>
        <a:p>
          <a:endParaRPr lang="en-US"/>
        </a:p>
      </dgm:t>
    </dgm:pt>
    <dgm:pt modelId="{CD3DBE32-F249-4B4E-8E36-6E3797700117}" type="sibTrans" cxnId="{4FD2FC2B-F90B-454B-8651-F25B40C39FD4}">
      <dgm:prSet/>
      <dgm:spPr/>
      <dgm:t>
        <a:bodyPr/>
        <a:lstStyle/>
        <a:p>
          <a:endParaRPr lang="en-US"/>
        </a:p>
      </dgm:t>
    </dgm:pt>
    <dgm:pt modelId="{3B571109-6563-4D28-B3B9-4DB073AA3ECC}">
      <dgm:prSet phldrT="[Text]" custT="1"/>
      <dgm:spPr/>
      <dgm:t>
        <a:bodyPr/>
        <a:lstStyle/>
        <a:p>
          <a:r>
            <a:rPr lang="en-US" sz="1400" dirty="0"/>
            <a:t>Funds Management</a:t>
          </a:r>
        </a:p>
      </dgm:t>
    </dgm:pt>
    <dgm:pt modelId="{33A95F4A-FB0D-4F56-BB1F-DB6A4D62A554}" type="parTrans" cxnId="{8585FF0E-8A4D-4C3D-9DE1-679E6D1F2376}">
      <dgm:prSet/>
      <dgm:spPr/>
      <dgm:t>
        <a:bodyPr/>
        <a:lstStyle/>
        <a:p>
          <a:endParaRPr lang="en-US"/>
        </a:p>
      </dgm:t>
    </dgm:pt>
    <dgm:pt modelId="{6068D20B-0FA7-4FEE-83BE-BCF7C30EF6DA}" type="sibTrans" cxnId="{8585FF0E-8A4D-4C3D-9DE1-679E6D1F2376}">
      <dgm:prSet/>
      <dgm:spPr/>
      <dgm:t>
        <a:bodyPr/>
        <a:lstStyle/>
        <a:p>
          <a:endParaRPr lang="en-US"/>
        </a:p>
      </dgm:t>
    </dgm:pt>
    <dgm:pt modelId="{33679E72-0B03-48E2-861F-53B27A1D1CD6}">
      <dgm:prSet phldrT="[Text]" custT="1"/>
      <dgm:spPr/>
      <dgm:t>
        <a:bodyPr/>
        <a:lstStyle/>
        <a:p>
          <a:r>
            <a:rPr lang="en-US" sz="1400" dirty="0"/>
            <a:t>Completion of All Closeout Actions</a:t>
          </a:r>
        </a:p>
      </dgm:t>
    </dgm:pt>
    <dgm:pt modelId="{E1F4B397-5223-4263-8C27-CE84CBA01BEA}" type="parTrans" cxnId="{C9179A3A-1024-408C-A70A-3D6F16AF91C9}">
      <dgm:prSet/>
      <dgm:spPr/>
      <dgm:t>
        <a:bodyPr/>
        <a:lstStyle/>
        <a:p>
          <a:endParaRPr lang="en-US"/>
        </a:p>
      </dgm:t>
    </dgm:pt>
    <dgm:pt modelId="{4EC766F5-6A91-4725-AF7C-284D4D8F49F3}" type="sibTrans" cxnId="{C9179A3A-1024-408C-A70A-3D6F16AF91C9}">
      <dgm:prSet/>
      <dgm:spPr/>
      <dgm:t>
        <a:bodyPr/>
        <a:lstStyle/>
        <a:p>
          <a:endParaRPr lang="en-US"/>
        </a:p>
      </dgm:t>
    </dgm:pt>
    <dgm:pt modelId="{EF93C839-7C30-4E9C-ACC8-F51397C9C59F}">
      <dgm:prSet phldrT="[Text]" custT="1"/>
      <dgm:spPr/>
      <dgm:t>
        <a:bodyPr/>
        <a:lstStyle/>
        <a:p>
          <a:r>
            <a:rPr lang="en-US" sz="1400" dirty="0"/>
            <a:t>Part C Contracts (payment Only, non DCMA Administered)</a:t>
          </a:r>
        </a:p>
      </dgm:t>
    </dgm:pt>
    <dgm:pt modelId="{AD6BADA7-FEEB-4EBA-A58C-F6CC2620348D}" type="parTrans" cxnId="{326A98F9-CB9A-4390-A111-7075F6A44F97}">
      <dgm:prSet/>
      <dgm:spPr/>
      <dgm:t>
        <a:bodyPr/>
        <a:lstStyle/>
        <a:p>
          <a:endParaRPr lang="en-US"/>
        </a:p>
      </dgm:t>
    </dgm:pt>
    <dgm:pt modelId="{749F2D0E-E359-4025-97B3-3C87ADADC114}" type="sibTrans" cxnId="{326A98F9-CB9A-4390-A111-7075F6A44F97}">
      <dgm:prSet/>
      <dgm:spPr/>
      <dgm:t>
        <a:bodyPr/>
        <a:lstStyle/>
        <a:p>
          <a:endParaRPr lang="en-US"/>
        </a:p>
      </dgm:t>
    </dgm:pt>
    <dgm:pt modelId="{01002A57-31F9-4546-B5F0-93C9EC7FAF83}">
      <dgm:prSet phldrT="[Text]" custT="1"/>
      <dgm:spPr/>
      <dgm:t>
        <a:bodyPr/>
        <a:lstStyle/>
        <a:p>
          <a:r>
            <a:rPr lang="en-US" sz="1400" dirty="0"/>
            <a:t>Reconciliation</a:t>
          </a:r>
        </a:p>
      </dgm:t>
    </dgm:pt>
    <dgm:pt modelId="{5DE957E7-378E-4AB4-91E8-FEEC43FE0140}" type="parTrans" cxnId="{50BF51C9-972C-43BB-B407-983822F57BB1}">
      <dgm:prSet/>
      <dgm:spPr/>
      <dgm:t>
        <a:bodyPr/>
        <a:lstStyle/>
        <a:p>
          <a:endParaRPr lang="en-US"/>
        </a:p>
      </dgm:t>
    </dgm:pt>
    <dgm:pt modelId="{7096FC7B-8BD6-4086-A4C5-C76961E1FBC7}" type="sibTrans" cxnId="{50BF51C9-972C-43BB-B407-983822F57BB1}">
      <dgm:prSet/>
      <dgm:spPr/>
      <dgm:t>
        <a:bodyPr/>
        <a:lstStyle/>
        <a:p>
          <a:endParaRPr lang="en-US"/>
        </a:p>
      </dgm:t>
    </dgm:pt>
    <dgm:pt modelId="{F2D65362-C6FF-4D0F-AB3F-1DC6C91CD5F3}">
      <dgm:prSet phldrT="[Text]" custT="1"/>
      <dgm:spPr/>
      <dgm:t>
        <a:bodyPr/>
        <a:lstStyle/>
        <a:p>
          <a:r>
            <a:rPr lang="en-US" sz="1400" dirty="0"/>
            <a:t>Final Payment</a:t>
          </a:r>
        </a:p>
      </dgm:t>
    </dgm:pt>
    <dgm:pt modelId="{CC88F2F6-A84A-4185-8F0D-7579A2D2A4E7}" type="parTrans" cxnId="{D09F0F68-BE8B-46C3-927B-2655A023FF86}">
      <dgm:prSet/>
      <dgm:spPr/>
      <dgm:t>
        <a:bodyPr/>
        <a:lstStyle/>
        <a:p>
          <a:endParaRPr lang="en-US"/>
        </a:p>
      </dgm:t>
    </dgm:pt>
    <dgm:pt modelId="{C478CBF1-07CD-492A-98DD-A7DE2C170769}" type="sibTrans" cxnId="{D09F0F68-BE8B-46C3-927B-2655A023FF86}">
      <dgm:prSet/>
      <dgm:spPr/>
      <dgm:t>
        <a:bodyPr/>
        <a:lstStyle/>
        <a:p>
          <a:endParaRPr lang="en-US"/>
        </a:p>
      </dgm:t>
    </dgm:pt>
    <dgm:pt modelId="{475AEF59-D970-477A-8216-4FB880D7D062}">
      <dgm:prSet phldrT="[Text]" custT="1"/>
      <dgm:spPr/>
      <dgm:t>
        <a:bodyPr/>
        <a:lstStyle/>
        <a:p>
          <a:r>
            <a:rPr lang="en-US" sz="1400" dirty="0"/>
            <a:t>Replacement Funds</a:t>
          </a:r>
        </a:p>
      </dgm:t>
    </dgm:pt>
    <dgm:pt modelId="{E7232527-3458-4DC3-8FC4-4F08222D15DB}" type="parTrans" cxnId="{9379DA21-1CCE-46A9-B9EA-FE602CB60073}">
      <dgm:prSet/>
      <dgm:spPr/>
      <dgm:t>
        <a:bodyPr/>
        <a:lstStyle/>
        <a:p>
          <a:endParaRPr lang="en-US"/>
        </a:p>
      </dgm:t>
    </dgm:pt>
    <dgm:pt modelId="{3F70C4D1-E14E-4D6C-8EC3-E87E0BCEF9BA}" type="sibTrans" cxnId="{9379DA21-1CCE-46A9-B9EA-FE602CB60073}">
      <dgm:prSet/>
      <dgm:spPr/>
      <dgm:t>
        <a:bodyPr/>
        <a:lstStyle/>
        <a:p>
          <a:endParaRPr lang="en-US"/>
        </a:p>
      </dgm:t>
    </dgm:pt>
    <dgm:pt modelId="{6A214427-30D3-4D49-A069-C1F107368229}">
      <dgm:prSet phldrT="[Text]" custT="1"/>
      <dgm:spPr/>
      <dgm:t>
        <a:bodyPr/>
        <a:lstStyle/>
        <a:p>
          <a:r>
            <a:rPr lang="en-US" sz="1400" dirty="0"/>
            <a:t>Product Acceptance</a:t>
          </a:r>
        </a:p>
      </dgm:t>
    </dgm:pt>
    <dgm:pt modelId="{4858EEF2-E1EB-4E72-A151-10BE97036178}" type="parTrans" cxnId="{5EB5C544-F7DF-4C12-BCDE-81F584E52B47}">
      <dgm:prSet/>
      <dgm:spPr/>
      <dgm:t>
        <a:bodyPr/>
        <a:lstStyle/>
        <a:p>
          <a:endParaRPr lang="en-US"/>
        </a:p>
      </dgm:t>
    </dgm:pt>
    <dgm:pt modelId="{681637DB-525F-4453-84FE-D01DB5CC2F1D}" type="sibTrans" cxnId="{5EB5C544-F7DF-4C12-BCDE-81F584E52B47}">
      <dgm:prSet/>
      <dgm:spPr/>
      <dgm:t>
        <a:bodyPr/>
        <a:lstStyle/>
        <a:p>
          <a:endParaRPr lang="en-US"/>
        </a:p>
      </dgm:t>
    </dgm:pt>
    <dgm:pt modelId="{84455730-E66D-4542-9C36-7AD12F6EE597}">
      <dgm:prSet phldrT="[Text]" custT="1"/>
      <dgm:spPr/>
      <dgm:t>
        <a:bodyPr/>
        <a:lstStyle/>
        <a:p>
          <a:r>
            <a:rPr lang="en-US" sz="1400" dirty="0"/>
            <a:t>Indirect Costs Audits</a:t>
          </a:r>
        </a:p>
      </dgm:t>
    </dgm:pt>
    <dgm:pt modelId="{5E0B8A3D-E42F-402D-8862-6827944D88DD}" type="parTrans" cxnId="{94478B1A-DC65-4FF6-847C-6CAE9244E39B}">
      <dgm:prSet/>
      <dgm:spPr/>
      <dgm:t>
        <a:bodyPr/>
        <a:lstStyle/>
        <a:p>
          <a:endParaRPr lang="en-US"/>
        </a:p>
      </dgm:t>
    </dgm:pt>
    <dgm:pt modelId="{C0980216-35D1-4734-8A74-86D23FE21632}" type="sibTrans" cxnId="{94478B1A-DC65-4FF6-847C-6CAE9244E39B}">
      <dgm:prSet/>
      <dgm:spPr/>
      <dgm:t>
        <a:bodyPr/>
        <a:lstStyle/>
        <a:p>
          <a:endParaRPr lang="en-US"/>
        </a:p>
      </dgm:t>
    </dgm:pt>
    <dgm:pt modelId="{0C09B464-BCAA-4CCC-9F9A-500D40FD7CD7}">
      <dgm:prSet phldrT="[Text]" custT="1"/>
      <dgm:spPr/>
      <dgm:t>
        <a:bodyPr/>
        <a:lstStyle/>
        <a:p>
          <a:r>
            <a:rPr lang="en-US" sz="1400" dirty="0"/>
            <a:t>Cumulative Allowable Costs Worksheet (CACW)</a:t>
          </a:r>
        </a:p>
      </dgm:t>
    </dgm:pt>
    <dgm:pt modelId="{49776E35-6B68-43EF-AC74-7B2C1C094314}" type="parTrans" cxnId="{2BA45DE0-28D4-4895-A93A-C0E51B2D482D}">
      <dgm:prSet/>
      <dgm:spPr/>
      <dgm:t>
        <a:bodyPr/>
        <a:lstStyle/>
        <a:p>
          <a:endParaRPr lang="en-US"/>
        </a:p>
      </dgm:t>
    </dgm:pt>
    <dgm:pt modelId="{966DBBA2-7958-44C0-96E7-3716412F5282}" type="sibTrans" cxnId="{2BA45DE0-28D4-4895-A93A-C0E51B2D482D}">
      <dgm:prSet/>
      <dgm:spPr/>
      <dgm:t>
        <a:bodyPr/>
        <a:lstStyle/>
        <a:p>
          <a:endParaRPr lang="en-US"/>
        </a:p>
      </dgm:t>
    </dgm:pt>
    <dgm:pt modelId="{193D138E-3078-4247-9F35-240C2B92ACF9}">
      <dgm:prSet custT="1"/>
      <dgm:spPr/>
      <dgm:t>
        <a:bodyPr/>
        <a:lstStyle/>
        <a:p>
          <a:r>
            <a:rPr lang="en-US" sz="1400" dirty="0"/>
            <a:t>Year End Rate Adjustments</a:t>
          </a:r>
        </a:p>
      </dgm:t>
    </dgm:pt>
    <dgm:pt modelId="{5461D936-DB03-4D21-8C65-A339EEE00116}" type="parTrans" cxnId="{3A1E091E-FC38-44F4-ABAC-EE4875F6E0C3}">
      <dgm:prSet/>
      <dgm:spPr/>
      <dgm:t>
        <a:bodyPr/>
        <a:lstStyle/>
        <a:p>
          <a:endParaRPr lang="en-US"/>
        </a:p>
      </dgm:t>
    </dgm:pt>
    <dgm:pt modelId="{134DC9E8-4BFB-4690-9B51-DC206EE9F82D}" type="sibTrans" cxnId="{3A1E091E-FC38-44F4-ABAC-EE4875F6E0C3}">
      <dgm:prSet/>
      <dgm:spPr/>
      <dgm:t>
        <a:bodyPr/>
        <a:lstStyle/>
        <a:p>
          <a:endParaRPr lang="en-US"/>
        </a:p>
      </dgm:t>
    </dgm:pt>
    <dgm:pt modelId="{F4E241C7-08FD-478B-B960-8B91A97832D8}">
      <dgm:prSet custT="1"/>
      <dgm:spPr/>
      <dgm:t>
        <a:bodyPr/>
        <a:lstStyle/>
        <a:p>
          <a:r>
            <a:rPr lang="en-US" sz="1400" dirty="0"/>
            <a:t>Final Invoice/ Voucher</a:t>
          </a:r>
        </a:p>
      </dgm:t>
    </dgm:pt>
    <dgm:pt modelId="{BC2C38E7-1A49-4047-B3FF-44B26654380F}" type="parTrans" cxnId="{77263594-1D27-4670-B3C5-D034B085AE89}">
      <dgm:prSet/>
      <dgm:spPr/>
      <dgm:t>
        <a:bodyPr/>
        <a:lstStyle/>
        <a:p>
          <a:endParaRPr lang="en-US"/>
        </a:p>
      </dgm:t>
    </dgm:pt>
    <dgm:pt modelId="{A0BBF097-7DBC-4229-BF39-4E4F4590B3A1}" type="sibTrans" cxnId="{77263594-1D27-4670-B3C5-D034B085AE89}">
      <dgm:prSet/>
      <dgm:spPr/>
      <dgm:t>
        <a:bodyPr/>
        <a:lstStyle/>
        <a:p>
          <a:endParaRPr lang="en-US"/>
        </a:p>
      </dgm:t>
    </dgm:pt>
    <dgm:pt modelId="{8191F0DB-0EC6-4DB4-8BF7-1A2418E8A648}">
      <dgm:prSet custT="1"/>
      <dgm:spPr/>
      <dgm:t>
        <a:bodyPr/>
        <a:lstStyle/>
        <a:p>
          <a:r>
            <a:rPr lang="en-US" sz="1400" dirty="0"/>
            <a:t>Settle Subcontracts</a:t>
          </a:r>
        </a:p>
      </dgm:t>
    </dgm:pt>
    <dgm:pt modelId="{FFFF620E-E599-499C-92E4-984E90CBB354}" type="parTrans" cxnId="{508AE060-277C-4FC9-AFF0-A4BE2A413015}">
      <dgm:prSet/>
      <dgm:spPr/>
      <dgm:t>
        <a:bodyPr/>
        <a:lstStyle/>
        <a:p>
          <a:endParaRPr lang="en-US"/>
        </a:p>
      </dgm:t>
    </dgm:pt>
    <dgm:pt modelId="{EC261D11-44C6-4766-A605-97B76B129E0C}" type="sibTrans" cxnId="{508AE060-277C-4FC9-AFF0-A4BE2A413015}">
      <dgm:prSet/>
      <dgm:spPr/>
      <dgm:t>
        <a:bodyPr/>
        <a:lstStyle/>
        <a:p>
          <a:endParaRPr lang="en-US"/>
        </a:p>
      </dgm:t>
    </dgm:pt>
    <dgm:pt modelId="{99061A5F-B8EE-4224-B017-72967BF5DF8B}" type="pres">
      <dgm:prSet presAssocID="{DB73547E-051B-4855-AC6E-00D2335E3360}" presName="Name0" presStyleCnt="0">
        <dgm:presLayoutVars>
          <dgm:dir/>
          <dgm:animLvl val="lvl"/>
          <dgm:resizeHandles val="exact"/>
        </dgm:presLayoutVars>
      </dgm:prSet>
      <dgm:spPr/>
    </dgm:pt>
    <dgm:pt modelId="{C9834A40-DFD8-4D85-9E6F-7D2C41616F21}" type="pres">
      <dgm:prSet presAssocID="{E83FC36F-A921-43B0-AD66-4B1F2F151AEA}" presName="linNode" presStyleCnt="0"/>
      <dgm:spPr/>
    </dgm:pt>
    <dgm:pt modelId="{DF74D80D-1B96-4F64-8DBD-2C220CE23A57}" type="pres">
      <dgm:prSet presAssocID="{E83FC36F-A921-43B0-AD66-4B1F2F151AEA}" presName="parentText" presStyleLbl="node1" presStyleIdx="0" presStyleCnt="5" custScaleX="69339">
        <dgm:presLayoutVars>
          <dgm:chMax val="1"/>
          <dgm:bulletEnabled val="1"/>
        </dgm:presLayoutVars>
      </dgm:prSet>
      <dgm:spPr/>
    </dgm:pt>
    <dgm:pt modelId="{5A2C7E55-5D42-4C26-8E53-9B5A681EEBA6}" type="pres">
      <dgm:prSet presAssocID="{E83FC36F-A921-43B0-AD66-4B1F2F151AEA}" presName="descendantText" presStyleLbl="alignAccFollowNode1" presStyleIdx="0" presStyleCnt="5">
        <dgm:presLayoutVars>
          <dgm:bulletEnabled val="1"/>
        </dgm:presLayoutVars>
      </dgm:prSet>
      <dgm:spPr/>
    </dgm:pt>
    <dgm:pt modelId="{87358622-FDB8-44E9-8840-D4B62FD2EF3C}" type="pres">
      <dgm:prSet presAssocID="{1CD0F8B8-E7F8-41DF-AA83-0864A4B4E0C8}" presName="sp" presStyleCnt="0"/>
      <dgm:spPr/>
    </dgm:pt>
    <dgm:pt modelId="{F86FEEE2-62FB-4E73-B2E3-2F6E2EA95FC7}" type="pres">
      <dgm:prSet presAssocID="{ECFD39BC-3BF3-49CE-9647-3768D944A0A0}" presName="linNode" presStyleCnt="0"/>
      <dgm:spPr/>
    </dgm:pt>
    <dgm:pt modelId="{A73DAD2A-79E8-4D5B-8C11-91677251E840}" type="pres">
      <dgm:prSet presAssocID="{ECFD39BC-3BF3-49CE-9647-3768D944A0A0}" presName="parentText" presStyleLbl="node1" presStyleIdx="1" presStyleCnt="5" custScaleX="69339">
        <dgm:presLayoutVars>
          <dgm:chMax val="1"/>
          <dgm:bulletEnabled val="1"/>
        </dgm:presLayoutVars>
      </dgm:prSet>
      <dgm:spPr/>
    </dgm:pt>
    <dgm:pt modelId="{F5F8ABBA-4C1D-41D0-8DBD-648770780C2A}" type="pres">
      <dgm:prSet presAssocID="{ECFD39BC-3BF3-49CE-9647-3768D944A0A0}" presName="descendantText" presStyleLbl="alignAccFollowNode1" presStyleIdx="1" presStyleCnt="5">
        <dgm:presLayoutVars>
          <dgm:bulletEnabled val="1"/>
        </dgm:presLayoutVars>
      </dgm:prSet>
      <dgm:spPr/>
    </dgm:pt>
    <dgm:pt modelId="{EDE2123C-E2F2-496A-AD45-78A1ED1D8C78}" type="pres">
      <dgm:prSet presAssocID="{89040678-F296-42EC-846E-11336CD803D7}" presName="sp" presStyleCnt="0"/>
      <dgm:spPr/>
    </dgm:pt>
    <dgm:pt modelId="{0E353544-B09C-4278-AE29-991714CBF408}" type="pres">
      <dgm:prSet presAssocID="{1159BACD-FB69-4409-8311-12F84DD6D869}" presName="linNode" presStyleCnt="0"/>
      <dgm:spPr/>
    </dgm:pt>
    <dgm:pt modelId="{3F8945A8-20B1-4F3C-A713-2A3160AE6F24}" type="pres">
      <dgm:prSet presAssocID="{1159BACD-FB69-4409-8311-12F84DD6D869}" presName="parentText" presStyleLbl="node1" presStyleIdx="2" presStyleCnt="5" custScaleX="69338">
        <dgm:presLayoutVars>
          <dgm:chMax val="1"/>
          <dgm:bulletEnabled val="1"/>
        </dgm:presLayoutVars>
      </dgm:prSet>
      <dgm:spPr/>
    </dgm:pt>
    <dgm:pt modelId="{13C84DED-688E-4F5D-87A1-947580E7C850}" type="pres">
      <dgm:prSet presAssocID="{1159BACD-FB69-4409-8311-12F84DD6D869}" presName="descendantText" presStyleLbl="alignAccFollowNode1" presStyleIdx="2" presStyleCnt="5">
        <dgm:presLayoutVars>
          <dgm:bulletEnabled val="1"/>
        </dgm:presLayoutVars>
      </dgm:prSet>
      <dgm:spPr/>
    </dgm:pt>
    <dgm:pt modelId="{E90E82D4-1734-4858-BFD0-F96CECFEF419}" type="pres">
      <dgm:prSet presAssocID="{D5F0FDE1-3FD3-4BBF-996E-4A27E9081266}" presName="sp" presStyleCnt="0"/>
      <dgm:spPr/>
    </dgm:pt>
    <dgm:pt modelId="{70910F3A-6DCE-43F3-AA7A-A4EC3947D99D}" type="pres">
      <dgm:prSet presAssocID="{3AA4315D-E3FA-4593-B3E1-03DD3D698466}" presName="linNode" presStyleCnt="0"/>
      <dgm:spPr/>
    </dgm:pt>
    <dgm:pt modelId="{25BEC9B2-F680-4BC4-967C-97EB5F9BB7B5}" type="pres">
      <dgm:prSet presAssocID="{3AA4315D-E3FA-4593-B3E1-03DD3D698466}" presName="parentText" presStyleLbl="node1" presStyleIdx="3" presStyleCnt="5" custScaleX="69339">
        <dgm:presLayoutVars>
          <dgm:chMax val="1"/>
          <dgm:bulletEnabled val="1"/>
        </dgm:presLayoutVars>
      </dgm:prSet>
      <dgm:spPr/>
    </dgm:pt>
    <dgm:pt modelId="{578D08A7-3662-45B2-922B-1225C2737EB8}" type="pres">
      <dgm:prSet presAssocID="{3AA4315D-E3FA-4593-B3E1-03DD3D698466}" presName="descendantText" presStyleLbl="alignAccFollowNode1" presStyleIdx="3" presStyleCnt="5">
        <dgm:presLayoutVars>
          <dgm:bulletEnabled val="1"/>
        </dgm:presLayoutVars>
      </dgm:prSet>
      <dgm:spPr/>
    </dgm:pt>
    <dgm:pt modelId="{D10DBBC4-03AB-44F2-B9AF-4A7DC802D706}" type="pres">
      <dgm:prSet presAssocID="{1D54BA28-07C7-4C19-B6C3-7C668E05D49F}" presName="sp" presStyleCnt="0"/>
      <dgm:spPr/>
    </dgm:pt>
    <dgm:pt modelId="{AF54432A-FE5E-4D2F-81C1-067FF553303F}" type="pres">
      <dgm:prSet presAssocID="{9C8CF41F-7C51-45A3-97A1-C7E5F7E5C54F}" presName="linNode" presStyleCnt="0"/>
      <dgm:spPr/>
    </dgm:pt>
    <dgm:pt modelId="{861C4EB9-7B89-454D-B953-8CF183295D4C}" type="pres">
      <dgm:prSet presAssocID="{9C8CF41F-7C51-45A3-97A1-C7E5F7E5C54F}" presName="parentText" presStyleLbl="node1" presStyleIdx="4" presStyleCnt="5" custScaleX="69339">
        <dgm:presLayoutVars>
          <dgm:chMax val="1"/>
          <dgm:bulletEnabled val="1"/>
        </dgm:presLayoutVars>
      </dgm:prSet>
      <dgm:spPr/>
    </dgm:pt>
    <dgm:pt modelId="{83797A8E-DB2B-4B15-89CD-C214EE8C0668}" type="pres">
      <dgm:prSet presAssocID="{9C8CF41F-7C51-45A3-97A1-C7E5F7E5C54F}" presName="descendantText" presStyleLbl="alignAccFollowNode1" presStyleIdx="4" presStyleCnt="5">
        <dgm:presLayoutVars>
          <dgm:bulletEnabled val="1"/>
        </dgm:presLayoutVars>
      </dgm:prSet>
      <dgm:spPr/>
    </dgm:pt>
  </dgm:ptLst>
  <dgm:cxnLst>
    <dgm:cxn modelId="{25567001-F44B-48E8-92B9-A06445073D35}" type="presOf" srcId="{B8B422C1-F02E-4D44-897C-0C72E31C9A63}" destId="{578D08A7-3662-45B2-922B-1225C2737EB8}" srcOrd="0" destOrd="0" presId="urn:microsoft.com/office/officeart/2005/8/layout/vList5"/>
    <dgm:cxn modelId="{D9B34602-D906-4772-A58A-8A5B1E5A6262}" type="presOf" srcId="{ECFD39BC-3BF3-49CE-9647-3768D944A0A0}" destId="{A73DAD2A-79E8-4D5B-8C11-91677251E840}" srcOrd="0" destOrd="0" presId="urn:microsoft.com/office/officeart/2005/8/layout/vList5"/>
    <dgm:cxn modelId="{18157A07-5055-4CB9-B160-199E4FBB7095}" srcId="{3AA4315D-E3FA-4593-B3E1-03DD3D698466}" destId="{B8B422C1-F02E-4D44-897C-0C72E31C9A63}" srcOrd="0" destOrd="0" parTransId="{3B2231AA-898B-4BDB-B9A3-E7B385E374AD}" sibTransId="{03838F3C-5CC4-4BC5-98EC-F33C76B47B49}"/>
    <dgm:cxn modelId="{6A62010E-9156-480A-A3B7-19BEB7DF1CE3}" type="presOf" srcId="{7508B959-9F7C-4F06-B332-212B903EEAF6}" destId="{13C84DED-688E-4F5D-87A1-947580E7C850}" srcOrd="0" destOrd="0" presId="urn:microsoft.com/office/officeart/2005/8/layout/vList5"/>
    <dgm:cxn modelId="{157AA30E-F714-4CD9-8559-DFD15CDDA6D9}" srcId="{DB73547E-051B-4855-AC6E-00D2335E3360}" destId="{ECFD39BC-3BF3-49CE-9647-3768D944A0A0}" srcOrd="1" destOrd="0" parTransId="{68357B1C-32FC-4B13-8CFA-A14958273435}" sibTransId="{89040678-F296-42EC-846E-11336CD803D7}"/>
    <dgm:cxn modelId="{8585FF0E-8A4D-4C3D-9DE1-679E6D1F2376}" srcId="{E83FC36F-A921-43B0-AD66-4B1F2F151AEA}" destId="{3B571109-6563-4D28-B3B9-4DB073AA3ECC}" srcOrd="2" destOrd="0" parTransId="{33A95F4A-FB0D-4F56-BB1F-DB6A4D62A554}" sibTransId="{6068D20B-0FA7-4FEE-83BE-BCF7C30EF6DA}"/>
    <dgm:cxn modelId="{B0AB8F10-DB2E-45CB-8F47-B694CEDAC768}" srcId="{DB73547E-051B-4855-AC6E-00D2335E3360}" destId="{E83FC36F-A921-43B0-AD66-4B1F2F151AEA}" srcOrd="0" destOrd="0" parTransId="{74570C43-0EA2-446E-8957-96C04EEC15D3}" sibTransId="{1CD0F8B8-E7F8-41DF-AA83-0864A4B4E0C8}"/>
    <dgm:cxn modelId="{F57F2519-811F-4FA1-9730-E93D6998EB8A}" srcId="{ECFD39BC-3BF3-49CE-9647-3768D944A0A0}" destId="{CB807D51-F23A-44BA-A8AE-6BA50FC251CF}" srcOrd="0" destOrd="0" parTransId="{C7CFB19F-F838-4BAA-A953-6FFB2759B8FD}" sibTransId="{B656AB4E-357A-4D2E-95A5-28A6D79EB7BC}"/>
    <dgm:cxn modelId="{C807D419-39E3-4554-B36C-45F749D03FA4}" type="presOf" srcId="{9C8CF41F-7C51-45A3-97A1-C7E5F7E5C54F}" destId="{861C4EB9-7B89-454D-B953-8CF183295D4C}" srcOrd="0" destOrd="0" presId="urn:microsoft.com/office/officeart/2005/8/layout/vList5"/>
    <dgm:cxn modelId="{94478B1A-DC65-4FF6-847C-6CAE9244E39B}" srcId="{3AA4315D-E3FA-4593-B3E1-03DD3D698466}" destId="{84455730-E66D-4542-9C36-7AD12F6EE597}" srcOrd="1" destOrd="0" parTransId="{5E0B8A3D-E42F-402D-8862-6827944D88DD}" sibTransId="{C0980216-35D1-4734-8A74-86D23FE21632}"/>
    <dgm:cxn modelId="{3A1E091E-FC38-44F4-ABAC-EE4875F6E0C3}" srcId="{9C8CF41F-7C51-45A3-97A1-C7E5F7E5C54F}" destId="{193D138E-3078-4247-9F35-240C2B92ACF9}" srcOrd="1" destOrd="0" parTransId="{5461D936-DB03-4D21-8C65-A339EEE00116}" sibTransId="{134DC9E8-4BFB-4690-9B51-DC206EE9F82D}"/>
    <dgm:cxn modelId="{216C8A1E-5315-45FB-BB42-567B04A85AD8}" type="presOf" srcId="{AA89F93F-63C3-49C1-8490-6278D5E2B3DE}" destId="{83797A8E-DB2B-4B15-89CD-C214EE8C0668}" srcOrd="0" destOrd="0" presId="urn:microsoft.com/office/officeart/2005/8/layout/vList5"/>
    <dgm:cxn modelId="{6BCFF71F-5542-4D65-B31F-79B80B9CE2AB}" type="presOf" srcId="{6A214427-30D3-4D49-A069-C1F107368229}" destId="{13C84DED-688E-4F5D-87A1-947580E7C850}" srcOrd="0" destOrd="3" presId="urn:microsoft.com/office/officeart/2005/8/layout/vList5"/>
    <dgm:cxn modelId="{9379DA21-1CCE-46A9-B9EA-FE602CB60073}" srcId="{1159BACD-FB69-4409-8311-12F84DD6D869}" destId="{475AEF59-D970-477A-8216-4FB880D7D062}" srcOrd="2" destOrd="0" parTransId="{E7232527-3458-4DC3-8FC4-4F08222D15DB}" sibTransId="{3F70C4D1-E14E-4D6C-8EC3-E87E0BCEF9BA}"/>
    <dgm:cxn modelId="{E62D4827-2944-4E4F-BA69-CCCD0BC2B231}" type="presOf" srcId="{33679E72-0B03-48E2-861F-53B27A1D1CD6}" destId="{5A2C7E55-5D42-4C26-8E53-9B5A681EEBA6}" srcOrd="0" destOrd="3" presId="urn:microsoft.com/office/officeart/2005/8/layout/vList5"/>
    <dgm:cxn modelId="{4FD2FC2B-F90B-454B-8651-F25B40C39FD4}" srcId="{E83FC36F-A921-43B0-AD66-4B1F2F151AEA}" destId="{41DD9F15-0AFB-4EE4-962B-B34549D3300D}" srcOrd="1" destOrd="0" parTransId="{F39F66D4-1D5E-434F-904D-85E5BFED4B39}" sibTransId="{CD3DBE32-F249-4B4E-8E36-6E3797700117}"/>
    <dgm:cxn modelId="{907DEA33-99D7-45EE-B20D-AC5FA2547E5B}" type="presOf" srcId="{193D138E-3078-4247-9F35-240C2B92ACF9}" destId="{83797A8E-DB2B-4B15-89CD-C214EE8C0668}" srcOrd="0" destOrd="1" presId="urn:microsoft.com/office/officeart/2005/8/layout/vList5"/>
    <dgm:cxn modelId="{C9179A3A-1024-408C-A70A-3D6F16AF91C9}" srcId="{E83FC36F-A921-43B0-AD66-4B1F2F151AEA}" destId="{33679E72-0B03-48E2-861F-53B27A1D1CD6}" srcOrd="3" destOrd="0" parTransId="{E1F4B397-5223-4263-8C27-CE84CBA01BEA}" sibTransId="{4EC766F5-6A91-4725-AF7C-284D4D8F49F3}"/>
    <dgm:cxn modelId="{74CCE83A-32CF-4F83-ADD1-0CC1E1D163F2}" srcId="{DB73547E-051B-4855-AC6E-00D2335E3360}" destId="{1159BACD-FB69-4409-8311-12F84DD6D869}" srcOrd="2" destOrd="0" parTransId="{1E25E724-7B6E-441E-8A04-8B17D6601FF0}" sibTransId="{D5F0FDE1-3FD3-4BBF-996E-4A27E9081266}"/>
    <dgm:cxn modelId="{2CA8393E-F625-4C83-9A99-8DB6B6C53ED3}" type="presOf" srcId="{3B571109-6563-4D28-B3B9-4DB073AA3ECC}" destId="{5A2C7E55-5D42-4C26-8E53-9B5A681EEBA6}" srcOrd="0" destOrd="2" presId="urn:microsoft.com/office/officeart/2005/8/layout/vList5"/>
    <dgm:cxn modelId="{508AE060-277C-4FC9-AFF0-A4BE2A413015}" srcId="{9C8CF41F-7C51-45A3-97A1-C7E5F7E5C54F}" destId="{8191F0DB-0EC6-4DB4-8BF7-1A2418E8A648}" srcOrd="3" destOrd="0" parTransId="{FFFF620E-E599-499C-92E4-984E90CBB354}" sibTransId="{EC261D11-44C6-4766-A605-97B76B129E0C}"/>
    <dgm:cxn modelId="{77DC7961-6DCE-4185-906A-9364BEE4E8B4}" srcId="{E83FC36F-A921-43B0-AD66-4B1F2F151AEA}" destId="{350C3445-E614-4839-B437-F9E72A673B96}" srcOrd="0" destOrd="0" parTransId="{F319C12B-2EFC-4043-A991-65EEE404A604}" sibTransId="{46A1ED8E-E318-43CF-B517-46D86931DC4F}"/>
    <dgm:cxn modelId="{5EB5C544-F7DF-4C12-BCDE-81F584E52B47}" srcId="{1159BACD-FB69-4409-8311-12F84DD6D869}" destId="{6A214427-30D3-4D49-A069-C1F107368229}" srcOrd="3" destOrd="0" parTransId="{4858EEF2-E1EB-4E72-A151-10BE97036178}" sibTransId="{681637DB-525F-4453-84FE-D01DB5CC2F1D}"/>
    <dgm:cxn modelId="{D09F0F68-BE8B-46C3-927B-2655A023FF86}" srcId="{ECFD39BC-3BF3-49CE-9647-3768D944A0A0}" destId="{F2D65362-C6FF-4D0F-AB3F-1DC6C91CD5F3}" srcOrd="3" destOrd="0" parTransId="{CC88F2F6-A84A-4185-8F0D-7579A2D2A4E7}" sibTransId="{C478CBF1-07CD-492A-98DD-A7DE2C170769}"/>
    <dgm:cxn modelId="{68671D68-0466-49DC-90B5-487B4F7C1F4A}" type="presOf" srcId="{475AEF59-D970-477A-8216-4FB880D7D062}" destId="{13C84DED-688E-4F5D-87A1-947580E7C850}" srcOrd="0" destOrd="2" presId="urn:microsoft.com/office/officeart/2005/8/layout/vList5"/>
    <dgm:cxn modelId="{D5DDA548-ACAA-4501-8727-5BFF514A2CD4}" type="presOf" srcId="{2398832D-5C51-4A9C-9598-E35C2229CF46}" destId="{13C84DED-688E-4F5D-87A1-947580E7C850}" srcOrd="0" destOrd="1" presId="urn:microsoft.com/office/officeart/2005/8/layout/vList5"/>
    <dgm:cxn modelId="{889E044B-F155-42D7-9293-E0635EE8FC11}" type="presOf" srcId="{F4E241C7-08FD-478B-B960-8B91A97832D8}" destId="{83797A8E-DB2B-4B15-89CD-C214EE8C0668}" srcOrd="0" destOrd="2" presId="urn:microsoft.com/office/officeart/2005/8/layout/vList5"/>
    <dgm:cxn modelId="{3707896B-77A7-410C-964A-13EC2F999374}" srcId="{1159BACD-FB69-4409-8311-12F84DD6D869}" destId="{2398832D-5C51-4A9C-9598-E35C2229CF46}" srcOrd="1" destOrd="0" parTransId="{0DF9C875-D203-4ED4-9AF0-5D593CB14858}" sibTransId="{800FF63D-70CC-4E4B-A425-19DBC736DEAF}"/>
    <dgm:cxn modelId="{12D36A4E-C3FC-49B7-A4EB-80143B620426}" srcId="{DB73547E-051B-4855-AC6E-00D2335E3360}" destId="{3AA4315D-E3FA-4593-B3E1-03DD3D698466}" srcOrd="3" destOrd="0" parTransId="{85634092-8A27-4FF5-AAEE-5A3A06671ECB}" sibTransId="{1D54BA28-07C7-4C19-B6C3-7C668E05D49F}"/>
    <dgm:cxn modelId="{B8A56655-B728-42DB-8727-564CB02C8124}" type="presOf" srcId="{41DD9F15-0AFB-4EE4-962B-B34549D3300D}" destId="{5A2C7E55-5D42-4C26-8E53-9B5A681EEBA6}" srcOrd="0" destOrd="1" presId="urn:microsoft.com/office/officeart/2005/8/layout/vList5"/>
    <dgm:cxn modelId="{44144957-E946-4070-A391-3C18F6B7A162}" type="presOf" srcId="{8191F0DB-0EC6-4DB4-8BF7-1A2418E8A648}" destId="{83797A8E-DB2B-4B15-89CD-C214EE8C0668}" srcOrd="0" destOrd="3" presId="urn:microsoft.com/office/officeart/2005/8/layout/vList5"/>
    <dgm:cxn modelId="{44459B82-F4F0-4B52-973E-A60583182A34}" type="presOf" srcId="{EF93C839-7C30-4E9C-ACC8-F51397C9C59F}" destId="{F5F8ABBA-4C1D-41D0-8DBD-648770780C2A}" srcOrd="0" destOrd="1" presId="urn:microsoft.com/office/officeart/2005/8/layout/vList5"/>
    <dgm:cxn modelId="{A5B56C8D-01DF-4A41-97A3-90BE51D7212D}" type="presOf" srcId="{350C3445-E614-4839-B437-F9E72A673B96}" destId="{5A2C7E55-5D42-4C26-8E53-9B5A681EEBA6}" srcOrd="0" destOrd="0" presId="urn:microsoft.com/office/officeart/2005/8/layout/vList5"/>
    <dgm:cxn modelId="{77263594-1D27-4670-B3C5-D034B085AE89}" srcId="{9C8CF41F-7C51-45A3-97A1-C7E5F7E5C54F}" destId="{F4E241C7-08FD-478B-B960-8B91A97832D8}" srcOrd="2" destOrd="0" parTransId="{BC2C38E7-1A49-4047-B3FF-44B26654380F}" sibTransId="{A0BBF097-7DBC-4229-BF39-4E4F4590B3A1}"/>
    <dgm:cxn modelId="{582ABD94-343B-4BB8-83E3-C485AEC0AD2E}" srcId="{9C8CF41F-7C51-45A3-97A1-C7E5F7E5C54F}" destId="{AA89F93F-63C3-49C1-8490-6278D5E2B3DE}" srcOrd="0" destOrd="0" parTransId="{EB98EAB6-1A3A-4EF6-9256-BCE0E1DE9045}" sibTransId="{524E1E88-95FD-4E69-B3A8-FBDEB0B11044}"/>
    <dgm:cxn modelId="{57DCDA99-2A31-49B2-822F-8F3E4B9B1EAF}" type="presOf" srcId="{0C09B464-BCAA-4CCC-9F9A-500D40FD7CD7}" destId="{578D08A7-3662-45B2-922B-1225C2737EB8}" srcOrd="0" destOrd="2" presId="urn:microsoft.com/office/officeart/2005/8/layout/vList5"/>
    <dgm:cxn modelId="{C5E0F0AC-58AA-4A2A-8C7A-0B0CD206B61B}" type="presOf" srcId="{84455730-E66D-4542-9C36-7AD12F6EE597}" destId="{578D08A7-3662-45B2-922B-1225C2737EB8}" srcOrd="0" destOrd="1" presId="urn:microsoft.com/office/officeart/2005/8/layout/vList5"/>
    <dgm:cxn modelId="{9FEEDBB0-C186-4A99-BA39-50F54CDF096D}" type="presOf" srcId="{01002A57-31F9-4546-B5F0-93C9EC7FAF83}" destId="{F5F8ABBA-4C1D-41D0-8DBD-648770780C2A}" srcOrd="0" destOrd="2" presId="urn:microsoft.com/office/officeart/2005/8/layout/vList5"/>
    <dgm:cxn modelId="{6BD66CB1-4916-4D08-B114-7BB69D10268D}" type="presOf" srcId="{E83FC36F-A921-43B0-AD66-4B1F2F151AEA}" destId="{DF74D80D-1B96-4F64-8DBD-2C220CE23A57}" srcOrd="0" destOrd="0" presId="urn:microsoft.com/office/officeart/2005/8/layout/vList5"/>
    <dgm:cxn modelId="{5390EDB8-86E4-4BC7-885D-4505A2B5EC65}" type="presOf" srcId="{1159BACD-FB69-4409-8311-12F84DD6D869}" destId="{3F8945A8-20B1-4F3C-A713-2A3160AE6F24}" srcOrd="0" destOrd="0" presId="urn:microsoft.com/office/officeart/2005/8/layout/vList5"/>
    <dgm:cxn modelId="{E0EF68C1-6FEB-4B99-BD0F-C03345618389}" srcId="{1159BACD-FB69-4409-8311-12F84DD6D869}" destId="{7508B959-9F7C-4F06-B332-212B903EEAF6}" srcOrd="0" destOrd="0" parTransId="{83A79BD8-DA27-4372-BB6E-345E5E736D68}" sibTransId="{52B139B9-7BC5-4B9F-A505-5402D000FC11}"/>
    <dgm:cxn modelId="{50BF51C9-972C-43BB-B407-983822F57BB1}" srcId="{ECFD39BC-3BF3-49CE-9647-3768D944A0A0}" destId="{01002A57-31F9-4546-B5F0-93C9EC7FAF83}" srcOrd="2" destOrd="0" parTransId="{5DE957E7-378E-4AB4-91E8-FEEC43FE0140}" sibTransId="{7096FC7B-8BD6-4086-A4C5-C76961E1FBC7}"/>
    <dgm:cxn modelId="{2BA45DE0-28D4-4895-A93A-C0E51B2D482D}" srcId="{3AA4315D-E3FA-4593-B3E1-03DD3D698466}" destId="{0C09B464-BCAA-4CCC-9F9A-500D40FD7CD7}" srcOrd="2" destOrd="0" parTransId="{49776E35-6B68-43EF-AC74-7B2C1C094314}" sibTransId="{966DBBA2-7958-44C0-96E7-3716412F5282}"/>
    <dgm:cxn modelId="{E733CDEC-443F-4695-9976-982F63BC7D86}" type="presOf" srcId="{DB73547E-051B-4855-AC6E-00D2335E3360}" destId="{99061A5F-B8EE-4224-B017-72967BF5DF8B}" srcOrd="0" destOrd="0" presId="urn:microsoft.com/office/officeart/2005/8/layout/vList5"/>
    <dgm:cxn modelId="{FFA81AF2-0E3B-44F2-9159-4396A2C15BB7}" srcId="{DB73547E-051B-4855-AC6E-00D2335E3360}" destId="{9C8CF41F-7C51-45A3-97A1-C7E5F7E5C54F}" srcOrd="4" destOrd="0" parTransId="{1772B43B-09C6-4B72-B8B1-181B28B5EAC9}" sibTransId="{F8BB8D82-97F8-4273-8D79-2303349ED0BF}"/>
    <dgm:cxn modelId="{B2208AF6-2626-4634-93A1-0C773944082E}" type="presOf" srcId="{3AA4315D-E3FA-4593-B3E1-03DD3D698466}" destId="{25BEC9B2-F680-4BC4-967C-97EB5F9BB7B5}" srcOrd="0" destOrd="0" presId="urn:microsoft.com/office/officeart/2005/8/layout/vList5"/>
    <dgm:cxn modelId="{326A98F9-CB9A-4390-A111-7075F6A44F97}" srcId="{ECFD39BC-3BF3-49CE-9647-3768D944A0A0}" destId="{EF93C839-7C30-4E9C-ACC8-F51397C9C59F}" srcOrd="1" destOrd="0" parTransId="{AD6BADA7-FEEB-4EBA-A58C-F6CC2620348D}" sibTransId="{749F2D0E-E359-4025-97B3-3C87ADADC114}"/>
    <dgm:cxn modelId="{FC5293FB-17BC-4831-8DD2-684A59CDB638}" type="presOf" srcId="{F2D65362-C6FF-4D0F-AB3F-1DC6C91CD5F3}" destId="{F5F8ABBA-4C1D-41D0-8DBD-648770780C2A}" srcOrd="0" destOrd="3" presId="urn:microsoft.com/office/officeart/2005/8/layout/vList5"/>
    <dgm:cxn modelId="{671B80FD-B34E-48CA-ABE0-47156A5DEE1D}" type="presOf" srcId="{CB807D51-F23A-44BA-A8AE-6BA50FC251CF}" destId="{F5F8ABBA-4C1D-41D0-8DBD-648770780C2A}" srcOrd="0" destOrd="0" presId="urn:microsoft.com/office/officeart/2005/8/layout/vList5"/>
    <dgm:cxn modelId="{B0D4BE37-FF35-48F0-BFFB-324E8704AC4E}" type="presParOf" srcId="{99061A5F-B8EE-4224-B017-72967BF5DF8B}" destId="{C9834A40-DFD8-4D85-9E6F-7D2C41616F21}" srcOrd="0" destOrd="0" presId="urn:microsoft.com/office/officeart/2005/8/layout/vList5"/>
    <dgm:cxn modelId="{667CAEDF-B223-4DB0-9EC9-85BB94A8DE3F}" type="presParOf" srcId="{C9834A40-DFD8-4D85-9E6F-7D2C41616F21}" destId="{DF74D80D-1B96-4F64-8DBD-2C220CE23A57}" srcOrd="0" destOrd="0" presId="urn:microsoft.com/office/officeart/2005/8/layout/vList5"/>
    <dgm:cxn modelId="{6E4DF301-D09B-43CA-A938-A3BFF8AA7495}" type="presParOf" srcId="{C9834A40-DFD8-4D85-9E6F-7D2C41616F21}" destId="{5A2C7E55-5D42-4C26-8E53-9B5A681EEBA6}" srcOrd="1" destOrd="0" presId="urn:microsoft.com/office/officeart/2005/8/layout/vList5"/>
    <dgm:cxn modelId="{AF83A7EC-D502-4F72-9FC6-101D8B684E41}" type="presParOf" srcId="{99061A5F-B8EE-4224-B017-72967BF5DF8B}" destId="{87358622-FDB8-44E9-8840-D4B62FD2EF3C}" srcOrd="1" destOrd="0" presId="urn:microsoft.com/office/officeart/2005/8/layout/vList5"/>
    <dgm:cxn modelId="{6237229C-214F-4F8D-995A-1CA47C66BCE1}" type="presParOf" srcId="{99061A5F-B8EE-4224-B017-72967BF5DF8B}" destId="{F86FEEE2-62FB-4E73-B2E3-2F6E2EA95FC7}" srcOrd="2" destOrd="0" presId="urn:microsoft.com/office/officeart/2005/8/layout/vList5"/>
    <dgm:cxn modelId="{AD845A28-7CE9-4762-AC51-7A429833D559}" type="presParOf" srcId="{F86FEEE2-62FB-4E73-B2E3-2F6E2EA95FC7}" destId="{A73DAD2A-79E8-4D5B-8C11-91677251E840}" srcOrd="0" destOrd="0" presId="urn:microsoft.com/office/officeart/2005/8/layout/vList5"/>
    <dgm:cxn modelId="{45CB78B9-B34A-4E91-AAAF-17582FBC90D5}" type="presParOf" srcId="{F86FEEE2-62FB-4E73-B2E3-2F6E2EA95FC7}" destId="{F5F8ABBA-4C1D-41D0-8DBD-648770780C2A}" srcOrd="1" destOrd="0" presId="urn:microsoft.com/office/officeart/2005/8/layout/vList5"/>
    <dgm:cxn modelId="{4F0100C8-69ED-4F70-A729-15222AF85B5B}" type="presParOf" srcId="{99061A5F-B8EE-4224-B017-72967BF5DF8B}" destId="{EDE2123C-E2F2-496A-AD45-78A1ED1D8C78}" srcOrd="3" destOrd="0" presId="urn:microsoft.com/office/officeart/2005/8/layout/vList5"/>
    <dgm:cxn modelId="{586913A6-7DFB-4EDB-9F36-C1AA75A979C0}" type="presParOf" srcId="{99061A5F-B8EE-4224-B017-72967BF5DF8B}" destId="{0E353544-B09C-4278-AE29-991714CBF408}" srcOrd="4" destOrd="0" presId="urn:microsoft.com/office/officeart/2005/8/layout/vList5"/>
    <dgm:cxn modelId="{06FC93FC-F82B-4E17-AF9D-AB3FF219A0EB}" type="presParOf" srcId="{0E353544-B09C-4278-AE29-991714CBF408}" destId="{3F8945A8-20B1-4F3C-A713-2A3160AE6F24}" srcOrd="0" destOrd="0" presId="urn:microsoft.com/office/officeart/2005/8/layout/vList5"/>
    <dgm:cxn modelId="{831077F5-5A6C-4AF3-A60F-ABA6C50CA59F}" type="presParOf" srcId="{0E353544-B09C-4278-AE29-991714CBF408}" destId="{13C84DED-688E-4F5D-87A1-947580E7C850}" srcOrd="1" destOrd="0" presId="urn:microsoft.com/office/officeart/2005/8/layout/vList5"/>
    <dgm:cxn modelId="{59AFE4C0-8757-4D8E-923B-216CBD4898B8}" type="presParOf" srcId="{99061A5F-B8EE-4224-B017-72967BF5DF8B}" destId="{E90E82D4-1734-4858-BFD0-F96CECFEF419}" srcOrd="5" destOrd="0" presId="urn:microsoft.com/office/officeart/2005/8/layout/vList5"/>
    <dgm:cxn modelId="{3CA00A75-C91E-41BE-9901-5360B982DD86}" type="presParOf" srcId="{99061A5F-B8EE-4224-B017-72967BF5DF8B}" destId="{70910F3A-6DCE-43F3-AA7A-A4EC3947D99D}" srcOrd="6" destOrd="0" presId="urn:microsoft.com/office/officeart/2005/8/layout/vList5"/>
    <dgm:cxn modelId="{BA7F0807-A4D1-4E2C-8557-5CDDCDFEFD5F}" type="presParOf" srcId="{70910F3A-6DCE-43F3-AA7A-A4EC3947D99D}" destId="{25BEC9B2-F680-4BC4-967C-97EB5F9BB7B5}" srcOrd="0" destOrd="0" presId="urn:microsoft.com/office/officeart/2005/8/layout/vList5"/>
    <dgm:cxn modelId="{3265D133-6809-4397-8CE0-F24028ECB164}" type="presParOf" srcId="{70910F3A-6DCE-43F3-AA7A-A4EC3947D99D}" destId="{578D08A7-3662-45B2-922B-1225C2737EB8}" srcOrd="1" destOrd="0" presId="urn:microsoft.com/office/officeart/2005/8/layout/vList5"/>
    <dgm:cxn modelId="{4E0B8E43-2B47-44FC-8B71-D3F05B8BD128}" type="presParOf" srcId="{99061A5F-B8EE-4224-B017-72967BF5DF8B}" destId="{D10DBBC4-03AB-44F2-B9AF-4A7DC802D706}" srcOrd="7" destOrd="0" presId="urn:microsoft.com/office/officeart/2005/8/layout/vList5"/>
    <dgm:cxn modelId="{F02F6657-26FB-4820-B3CA-DB598CE13C7E}" type="presParOf" srcId="{99061A5F-B8EE-4224-B017-72967BF5DF8B}" destId="{AF54432A-FE5E-4D2F-81C1-067FF553303F}" srcOrd="8" destOrd="0" presId="urn:microsoft.com/office/officeart/2005/8/layout/vList5"/>
    <dgm:cxn modelId="{0888B0B1-D891-4B2C-88F8-94AC1F0FFCF2}" type="presParOf" srcId="{AF54432A-FE5E-4D2F-81C1-067FF553303F}" destId="{861C4EB9-7B89-454D-B953-8CF183295D4C}" srcOrd="0" destOrd="0" presId="urn:microsoft.com/office/officeart/2005/8/layout/vList5"/>
    <dgm:cxn modelId="{EC8F538B-F2D7-4448-ABEA-CEF8B982E463}" type="presParOf" srcId="{AF54432A-FE5E-4D2F-81C1-067FF553303F}" destId="{83797A8E-DB2B-4B15-89CD-C214EE8C06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C7E55-5D42-4C26-8E53-9B5A681EEBA6}">
      <dsp:nvSpPr>
        <dsp:cNvPr id="0" name=""/>
        <dsp:cNvSpPr/>
      </dsp:nvSpPr>
      <dsp:spPr>
        <a:xfrm rot="5400000">
          <a:off x="4906648" y="-2212500"/>
          <a:ext cx="808181" cy="543984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Ensure contract is physically completed</a:t>
          </a:r>
        </a:p>
        <a:p>
          <a:pPr marL="114300" lvl="1" indent="-114300" algn="l" defTabSz="622300">
            <a:lnSpc>
              <a:spcPct val="90000"/>
            </a:lnSpc>
            <a:spcBef>
              <a:spcPct val="0"/>
            </a:spcBef>
            <a:spcAft>
              <a:spcPct val="15000"/>
            </a:spcAft>
            <a:buChar char="•"/>
          </a:pPr>
          <a:r>
            <a:rPr lang="en-US" sz="1400" kern="1200" dirty="0"/>
            <a:t>Rate Negotiation</a:t>
          </a:r>
        </a:p>
        <a:p>
          <a:pPr marL="114300" lvl="1" indent="-114300" algn="l" defTabSz="622300">
            <a:lnSpc>
              <a:spcPct val="90000"/>
            </a:lnSpc>
            <a:spcBef>
              <a:spcPct val="0"/>
            </a:spcBef>
            <a:spcAft>
              <a:spcPct val="15000"/>
            </a:spcAft>
            <a:buChar char="•"/>
          </a:pPr>
          <a:r>
            <a:rPr lang="en-US" sz="1400" kern="1200" dirty="0"/>
            <a:t>Funds Management</a:t>
          </a:r>
        </a:p>
        <a:p>
          <a:pPr marL="114300" lvl="1" indent="-114300" algn="l" defTabSz="622300">
            <a:lnSpc>
              <a:spcPct val="90000"/>
            </a:lnSpc>
            <a:spcBef>
              <a:spcPct val="0"/>
            </a:spcBef>
            <a:spcAft>
              <a:spcPct val="15000"/>
            </a:spcAft>
            <a:buChar char="•"/>
          </a:pPr>
          <a:r>
            <a:rPr lang="en-US" sz="1400" kern="1200" dirty="0"/>
            <a:t>Completion of All Closeout Actions</a:t>
          </a:r>
        </a:p>
      </dsp:txBody>
      <dsp:txXfrm rot="-5400000">
        <a:off x="2590815" y="142785"/>
        <a:ext cx="5400396" cy="729277"/>
      </dsp:txXfrm>
    </dsp:sp>
    <dsp:sp modelId="{DF74D80D-1B96-4F64-8DBD-2C220CE23A57}">
      <dsp:nvSpPr>
        <dsp:cNvPr id="0" name=""/>
        <dsp:cNvSpPr/>
      </dsp:nvSpPr>
      <dsp:spPr>
        <a:xfrm>
          <a:off x="469100" y="2310"/>
          <a:ext cx="2121714" cy="10102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DCMA</a:t>
          </a:r>
        </a:p>
      </dsp:txBody>
      <dsp:txXfrm>
        <a:off x="518415" y="51625"/>
        <a:ext cx="2023084" cy="911596"/>
      </dsp:txXfrm>
    </dsp:sp>
    <dsp:sp modelId="{F5F8ABBA-4C1D-41D0-8DBD-648770780C2A}">
      <dsp:nvSpPr>
        <dsp:cNvPr id="0" name=""/>
        <dsp:cNvSpPr/>
      </dsp:nvSpPr>
      <dsp:spPr>
        <a:xfrm rot="5400000">
          <a:off x="4906648" y="-1151762"/>
          <a:ext cx="808181" cy="5439848"/>
        </a:xfrm>
        <a:prstGeom prst="round2SameRect">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Part B Contracts &lt; 500K</a:t>
          </a:r>
        </a:p>
        <a:p>
          <a:pPr marL="114300" lvl="1" indent="-114300" algn="l" defTabSz="622300">
            <a:lnSpc>
              <a:spcPct val="90000"/>
            </a:lnSpc>
            <a:spcBef>
              <a:spcPct val="0"/>
            </a:spcBef>
            <a:spcAft>
              <a:spcPct val="15000"/>
            </a:spcAft>
            <a:buChar char="•"/>
          </a:pPr>
          <a:r>
            <a:rPr lang="en-US" sz="1400" kern="1200" dirty="0"/>
            <a:t>Part C Contracts (payment Only, non DCMA Administered)</a:t>
          </a:r>
        </a:p>
        <a:p>
          <a:pPr marL="114300" lvl="1" indent="-114300" algn="l" defTabSz="622300">
            <a:lnSpc>
              <a:spcPct val="90000"/>
            </a:lnSpc>
            <a:spcBef>
              <a:spcPct val="0"/>
            </a:spcBef>
            <a:spcAft>
              <a:spcPct val="15000"/>
            </a:spcAft>
            <a:buChar char="•"/>
          </a:pPr>
          <a:r>
            <a:rPr lang="en-US" sz="1400" kern="1200" dirty="0"/>
            <a:t>Reconciliation</a:t>
          </a:r>
        </a:p>
        <a:p>
          <a:pPr marL="114300" lvl="1" indent="-114300" algn="l" defTabSz="622300">
            <a:lnSpc>
              <a:spcPct val="90000"/>
            </a:lnSpc>
            <a:spcBef>
              <a:spcPct val="0"/>
            </a:spcBef>
            <a:spcAft>
              <a:spcPct val="15000"/>
            </a:spcAft>
            <a:buChar char="•"/>
          </a:pPr>
          <a:r>
            <a:rPr lang="en-US" sz="1400" kern="1200" dirty="0"/>
            <a:t>Final Payment</a:t>
          </a:r>
        </a:p>
      </dsp:txBody>
      <dsp:txXfrm rot="-5400000">
        <a:off x="2590815" y="1203523"/>
        <a:ext cx="5400396" cy="729277"/>
      </dsp:txXfrm>
    </dsp:sp>
    <dsp:sp modelId="{A73DAD2A-79E8-4D5B-8C11-91677251E840}">
      <dsp:nvSpPr>
        <dsp:cNvPr id="0" name=""/>
        <dsp:cNvSpPr/>
      </dsp:nvSpPr>
      <dsp:spPr>
        <a:xfrm>
          <a:off x="469100" y="1063048"/>
          <a:ext cx="2121714" cy="1010226"/>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DFAS</a:t>
          </a:r>
        </a:p>
      </dsp:txBody>
      <dsp:txXfrm>
        <a:off x="518415" y="1112363"/>
        <a:ext cx="2023084" cy="911596"/>
      </dsp:txXfrm>
    </dsp:sp>
    <dsp:sp modelId="{13C84DED-688E-4F5D-87A1-947580E7C850}">
      <dsp:nvSpPr>
        <dsp:cNvPr id="0" name=""/>
        <dsp:cNvSpPr/>
      </dsp:nvSpPr>
      <dsp:spPr>
        <a:xfrm rot="5400000">
          <a:off x="4906617" y="-91024"/>
          <a:ext cx="808181" cy="543984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Additional Funding</a:t>
          </a:r>
        </a:p>
        <a:p>
          <a:pPr marL="114300" lvl="1" indent="-114300" algn="l" defTabSz="622300">
            <a:lnSpc>
              <a:spcPct val="90000"/>
            </a:lnSpc>
            <a:spcBef>
              <a:spcPct val="0"/>
            </a:spcBef>
            <a:spcAft>
              <a:spcPct val="15000"/>
            </a:spcAft>
            <a:buChar char="•"/>
          </a:pPr>
          <a:r>
            <a:rPr lang="en-US" sz="1400" kern="1200" dirty="0"/>
            <a:t>Property Disposition</a:t>
          </a:r>
        </a:p>
        <a:p>
          <a:pPr marL="114300" lvl="1" indent="-114300" algn="l" defTabSz="622300">
            <a:lnSpc>
              <a:spcPct val="90000"/>
            </a:lnSpc>
            <a:spcBef>
              <a:spcPct val="0"/>
            </a:spcBef>
            <a:spcAft>
              <a:spcPct val="15000"/>
            </a:spcAft>
            <a:buChar char="•"/>
          </a:pPr>
          <a:r>
            <a:rPr lang="en-US" sz="1400" kern="1200" dirty="0"/>
            <a:t>Replacement Funds</a:t>
          </a:r>
        </a:p>
        <a:p>
          <a:pPr marL="114300" lvl="1" indent="-114300" algn="l" defTabSz="622300">
            <a:lnSpc>
              <a:spcPct val="90000"/>
            </a:lnSpc>
            <a:spcBef>
              <a:spcPct val="0"/>
            </a:spcBef>
            <a:spcAft>
              <a:spcPct val="15000"/>
            </a:spcAft>
            <a:buChar char="•"/>
          </a:pPr>
          <a:r>
            <a:rPr lang="en-US" sz="1400" kern="1200" dirty="0"/>
            <a:t>Product Acceptance</a:t>
          </a:r>
        </a:p>
      </dsp:txBody>
      <dsp:txXfrm rot="-5400000">
        <a:off x="2590784" y="2264261"/>
        <a:ext cx="5400396" cy="729277"/>
      </dsp:txXfrm>
    </dsp:sp>
    <dsp:sp modelId="{3F8945A8-20B1-4F3C-A713-2A3160AE6F24}">
      <dsp:nvSpPr>
        <dsp:cNvPr id="0" name=""/>
        <dsp:cNvSpPr/>
      </dsp:nvSpPr>
      <dsp:spPr>
        <a:xfrm>
          <a:off x="469100" y="2123786"/>
          <a:ext cx="2121683" cy="1010226"/>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Services</a:t>
          </a:r>
        </a:p>
      </dsp:txBody>
      <dsp:txXfrm>
        <a:off x="518415" y="2173101"/>
        <a:ext cx="2023053" cy="911596"/>
      </dsp:txXfrm>
    </dsp:sp>
    <dsp:sp modelId="{578D08A7-3662-45B2-922B-1225C2737EB8}">
      <dsp:nvSpPr>
        <dsp:cNvPr id="0" name=""/>
        <dsp:cNvSpPr/>
      </dsp:nvSpPr>
      <dsp:spPr>
        <a:xfrm rot="5400000">
          <a:off x="4906648" y="969713"/>
          <a:ext cx="808181" cy="5439848"/>
        </a:xfrm>
        <a:prstGeom prst="round2Same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Final Overhead Rates</a:t>
          </a:r>
        </a:p>
        <a:p>
          <a:pPr marL="114300" lvl="1" indent="-114300" algn="l" defTabSz="622300">
            <a:lnSpc>
              <a:spcPct val="90000"/>
            </a:lnSpc>
            <a:spcBef>
              <a:spcPct val="0"/>
            </a:spcBef>
            <a:spcAft>
              <a:spcPct val="15000"/>
            </a:spcAft>
            <a:buChar char="•"/>
          </a:pPr>
          <a:r>
            <a:rPr lang="en-US" sz="1400" kern="1200" dirty="0"/>
            <a:t>Indirect Costs Audits</a:t>
          </a:r>
        </a:p>
        <a:p>
          <a:pPr marL="114300" lvl="1" indent="-114300" algn="l" defTabSz="622300">
            <a:lnSpc>
              <a:spcPct val="90000"/>
            </a:lnSpc>
            <a:spcBef>
              <a:spcPct val="0"/>
            </a:spcBef>
            <a:spcAft>
              <a:spcPct val="15000"/>
            </a:spcAft>
            <a:buChar char="•"/>
          </a:pPr>
          <a:r>
            <a:rPr lang="en-US" sz="1400" kern="1200" dirty="0"/>
            <a:t>Cumulative Allowable Costs Worksheet (CACW)</a:t>
          </a:r>
        </a:p>
      </dsp:txBody>
      <dsp:txXfrm rot="-5400000">
        <a:off x="2590815" y="3324998"/>
        <a:ext cx="5400396" cy="729277"/>
      </dsp:txXfrm>
    </dsp:sp>
    <dsp:sp modelId="{25BEC9B2-F680-4BC4-967C-97EB5F9BB7B5}">
      <dsp:nvSpPr>
        <dsp:cNvPr id="0" name=""/>
        <dsp:cNvSpPr/>
      </dsp:nvSpPr>
      <dsp:spPr>
        <a:xfrm>
          <a:off x="469100" y="3184524"/>
          <a:ext cx="2121714" cy="1010226"/>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DCAA</a:t>
          </a:r>
        </a:p>
      </dsp:txBody>
      <dsp:txXfrm>
        <a:off x="518415" y="3233839"/>
        <a:ext cx="2023084" cy="911596"/>
      </dsp:txXfrm>
    </dsp:sp>
    <dsp:sp modelId="{83797A8E-DB2B-4B15-89CD-C214EE8C0668}">
      <dsp:nvSpPr>
        <dsp:cNvPr id="0" name=""/>
        <dsp:cNvSpPr/>
      </dsp:nvSpPr>
      <dsp:spPr>
        <a:xfrm rot="5400000">
          <a:off x="4906648" y="2030451"/>
          <a:ext cx="808181" cy="543984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Indirect Cost Rate – Property</a:t>
          </a:r>
        </a:p>
        <a:p>
          <a:pPr marL="114300" lvl="1" indent="-114300" algn="l" defTabSz="622300">
            <a:lnSpc>
              <a:spcPct val="90000"/>
            </a:lnSpc>
            <a:spcBef>
              <a:spcPct val="0"/>
            </a:spcBef>
            <a:spcAft>
              <a:spcPct val="15000"/>
            </a:spcAft>
            <a:buChar char="•"/>
          </a:pPr>
          <a:r>
            <a:rPr lang="en-US" sz="1400" kern="1200" dirty="0"/>
            <a:t>Year End Rate Adjustments</a:t>
          </a:r>
        </a:p>
        <a:p>
          <a:pPr marL="114300" lvl="1" indent="-114300" algn="l" defTabSz="622300">
            <a:lnSpc>
              <a:spcPct val="90000"/>
            </a:lnSpc>
            <a:spcBef>
              <a:spcPct val="0"/>
            </a:spcBef>
            <a:spcAft>
              <a:spcPct val="15000"/>
            </a:spcAft>
            <a:buChar char="•"/>
          </a:pPr>
          <a:r>
            <a:rPr lang="en-US" sz="1400" kern="1200" dirty="0"/>
            <a:t>Final Invoice/ Voucher</a:t>
          </a:r>
        </a:p>
        <a:p>
          <a:pPr marL="114300" lvl="1" indent="-114300" algn="l" defTabSz="622300">
            <a:lnSpc>
              <a:spcPct val="90000"/>
            </a:lnSpc>
            <a:spcBef>
              <a:spcPct val="0"/>
            </a:spcBef>
            <a:spcAft>
              <a:spcPct val="15000"/>
            </a:spcAft>
            <a:buChar char="•"/>
          </a:pPr>
          <a:r>
            <a:rPr lang="en-US" sz="1400" kern="1200" dirty="0"/>
            <a:t>Settle Subcontracts</a:t>
          </a:r>
        </a:p>
      </dsp:txBody>
      <dsp:txXfrm rot="-5400000">
        <a:off x="2590815" y="4385736"/>
        <a:ext cx="5400396" cy="729277"/>
      </dsp:txXfrm>
    </dsp:sp>
    <dsp:sp modelId="{861C4EB9-7B89-454D-B953-8CF183295D4C}">
      <dsp:nvSpPr>
        <dsp:cNvPr id="0" name=""/>
        <dsp:cNvSpPr/>
      </dsp:nvSpPr>
      <dsp:spPr>
        <a:xfrm>
          <a:off x="469100" y="4245262"/>
          <a:ext cx="2121714" cy="101022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Industry</a:t>
          </a:r>
        </a:p>
      </dsp:txBody>
      <dsp:txXfrm>
        <a:off x="518415" y="4294577"/>
        <a:ext cx="2023084" cy="9115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4980"/>
          </a:xfrm>
          <a:prstGeom prst="rect">
            <a:avLst/>
          </a:prstGeom>
        </p:spPr>
        <p:txBody>
          <a:bodyPr vert="horz" lIns="92181" tIns="46090" rIns="92181" bIns="46090" rtlCol="0"/>
          <a:lstStyle>
            <a:lvl1pPr algn="l">
              <a:defRPr sz="1200"/>
            </a:lvl1pPr>
          </a:lstStyle>
          <a:p>
            <a:endParaRPr lang="en-US" dirty="0"/>
          </a:p>
        </p:txBody>
      </p:sp>
      <p:sp>
        <p:nvSpPr>
          <p:cNvPr id="3" name="Date Placeholder 2"/>
          <p:cNvSpPr>
            <a:spLocks noGrp="1"/>
          </p:cNvSpPr>
          <p:nvPr>
            <p:ph type="dt" sz="quarter" idx="1"/>
          </p:nvPr>
        </p:nvSpPr>
        <p:spPr>
          <a:xfrm>
            <a:off x="3970340" y="1"/>
            <a:ext cx="3038474" cy="464980"/>
          </a:xfrm>
          <a:prstGeom prst="rect">
            <a:avLst/>
          </a:prstGeom>
        </p:spPr>
        <p:txBody>
          <a:bodyPr vert="horz" lIns="92181" tIns="46090" rIns="92181" bIns="46090" rtlCol="0"/>
          <a:lstStyle>
            <a:lvl1pPr algn="r">
              <a:defRPr sz="1200"/>
            </a:lvl1pPr>
          </a:lstStyle>
          <a:p>
            <a:fld id="{EF96B293-605E-4AA2-969F-832B28DFACF6}" type="datetimeFigureOut">
              <a:rPr lang="en-US" smtClean="0"/>
              <a:t>10/4/2024</a:t>
            </a:fld>
            <a:endParaRPr lang="en-US" dirty="0"/>
          </a:p>
        </p:txBody>
      </p:sp>
      <p:sp>
        <p:nvSpPr>
          <p:cNvPr id="4" name="Footer Placeholder 3"/>
          <p:cNvSpPr>
            <a:spLocks noGrp="1"/>
          </p:cNvSpPr>
          <p:nvPr>
            <p:ph type="ftr" sz="quarter" idx="2"/>
          </p:nvPr>
        </p:nvSpPr>
        <p:spPr>
          <a:xfrm>
            <a:off x="3" y="8829827"/>
            <a:ext cx="3038474" cy="464980"/>
          </a:xfrm>
          <a:prstGeom prst="rect">
            <a:avLst/>
          </a:prstGeom>
        </p:spPr>
        <p:txBody>
          <a:bodyPr vert="horz" lIns="92181" tIns="46090" rIns="92181" bIns="460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827"/>
            <a:ext cx="3038474" cy="464980"/>
          </a:xfrm>
          <a:prstGeom prst="rect">
            <a:avLst/>
          </a:prstGeom>
        </p:spPr>
        <p:txBody>
          <a:bodyPr vert="horz" lIns="92181" tIns="46090" rIns="92181" bIns="46090" rtlCol="0" anchor="b"/>
          <a:lstStyle>
            <a:lvl1pPr algn="r">
              <a:defRPr sz="1200"/>
            </a:lvl1pPr>
          </a:lstStyle>
          <a:p>
            <a:fld id="{5229AE5B-9D80-43F8-B2AB-8F5727D01777}" type="slidenum">
              <a:rPr lang="en-US" smtClean="0"/>
              <a:t>‹#›</a:t>
            </a:fld>
            <a:endParaRPr lang="en-US" dirty="0"/>
          </a:p>
        </p:txBody>
      </p:sp>
    </p:spTree>
    <p:extLst>
      <p:ext uri="{BB962C8B-B14F-4D97-AF65-F5344CB8AC3E}">
        <p14:creationId xmlns:p14="http://schemas.microsoft.com/office/powerpoint/2010/main" val="995983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1" tIns="46586" rIns="93171" bIns="46586" rtlCol="0"/>
          <a:lstStyle>
            <a:lvl1pPr algn="r">
              <a:defRPr sz="1200"/>
            </a:lvl1pPr>
          </a:lstStyle>
          <a:p>
            <a:fld id="{2CC07FA4-6770-4925-BFCA-2D523E0DC49F}" type="datetimeFigureOut">
              <a:rPr lang="en-US" smtClean="0"/>
              <a:pPr/>
              <a:t>10/4/2024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1" tIns="46586" rIns="93171" bIns="46586" rtlCol="0" anchor="b"/>
          <a:lstStyle>
            <a:lvl1pPr algn="r">
              <a:defRPr sz="1200"/>
            </a:lvl1pPr>
          </a:lstStyle>
          <a:p>
            <a:fld id="{DB9E5614-C326-4E20-B531-31CBCDA6FB5B}" type="slidenum">
              <a:rPr lang="en-US" smtClean="0"/>
              <a:pPr/>
              <a:t>‹#›</a:t>
            </a:fld>
            <a:endParaRPr lang="en-US" dirty="0"/>
          </a:p>
        </p:txBody>
      </p:sp>
    </p:spTree>
    <p:extLst>
      <p:ext uri="{BB962C8B-B14F-4D97-AF65-F5344CB8AC3E}">
        <p14:creationId xmlns:p14="http://schemas.microsoft.com/office/powerpoint/2010/main" val="3955887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buFont typeface="Wingdings" pitchFamily="2" charset="2"/>
              <a:buNone/>
              <a:defRPr/>
            </a:pPr>
            <a:r>
              <a:rPr lang="en-US" sz="1800" dirty="0"/>
              <a:t>The Standard Contract Reconciliation Tool (SCRT) is a comprehensive system that automates and streamlines the contract reconciliation process for accessing and updating contract information. It is designed to accept and manipulate data from external organizations and provides a central point of communication facilitating team reconciliation and eliminating duplicate efforts.</a:t>
            </a:r>
          </a:p>
          <a:p>
            <a:pPr>
              <a:defRPr/>
            </a:pPr>
            <a:endParaRPr lang="en-US" sz="1800" dirty="0"/>
          </a:p>
          <a:p>
            <a:pPr>
              <a:buFontTx/>
              <a:buChar char="•"/>
              <a:defRPr/>
            </a:pPr>
            <a:r>
              <a:rPr lang="en-US" sz="1800" dirty="0"/>
              <a:t> Automatically compares accounting system balances and transaction history to entitlement system balances/transactions.</a:t>
            </a:r>
          </a:p>
          <a:p>
            <a:pPr>
              <a:buFontTx/>
              <a:buChar char="•"/>
              <a:defRPr/>
            </a:pPr>
            <a:r>
              <a:rPr lang="en-US" sz="1800" dirty="0"/>
              <a:t> Allows for the automatic preparation and processing of adjustments to the entitlement records</a:t>
            </a:r>
          </a:p>
          <a:p>
            <a:pPr>
              <a:buFontTx/>
              <a:buChar char="•"/>
              <a:defRPr/>
            </a:pPr>
            <a:r>
              <a:rPr lang="en-US" sz="1800" dirty="0"/>
              <a:t> Provides the capability for identification and creation of adjustments to eliminate quantity, price, or accounting classification differences at the contract line item, obligation and disbursement levels between the entitlement and accounting systems. The reconciliation includes generation of corrective actions transmitted to MOCAS and the various Accounting Systems.</a:t>
            </a:r>
          </a:p>
          <a:p>
            <a:pPr>
              <a:buFontTx/>
              <a:buChar char="•"/>
              <a:defRPr/>
            </a:pPr>
            <a:r>
              <a:rPr lang="en-US" sz="1800" dirty="0"/>
              <a:t> Automatically imports transactional data to eliminate the need for the re-keying of data</a:t>
            </a:r>
          </a:p>
          <a:p>
            <a:pPr>
              <a:buFontTx/>
              <a:buChar char="•"/>
              <a:defRPr/>
            </a:pPr>
            <a:r>
              <a:rPr lang="en-US" sz="1800" dirty="0"/>
              <a:t> Allows for manual contract reconciliation from hardcopy documents if necessary.</a:t>
            </a:r>
          </a:p>
          <a:p>
            <a:pPr>
              <a:buFontTx/>
              <a:buChar char="•"/>
              <a:defRPr/>
            </a:pPr>
            <a:endParaRPr lang="en-US" sz="1800" dirty="0"/>
          </a:p>
          <a:p>
            <a:pPr>
              <a:buFontTx/>
              <a:buChar char="•"/>
              <a:defRPr/>
            </a:pPr>
            <a:endParaRPr lang="en-US" sz="1800" dirty="0"/>
          </a:p>
          <a:p>
            <a:r>
              <a:rPr lang="en-US" sz="1800" dirty="0"/>
              <a:t>**Other system interfaces: </a:t>
            </a:r>
            <a:r>
              <a:rPr lang="en-US" dirty="0"/>
              <a:t>CCR (Soon to be SAM)</a:t>
            </a:r>
          </a:p>
          <a:p>
            <a:r>
              <a:rPr lang="en-US" dirty="0"/>
              <a:t>DCMS</a:t>
            </a:r>
          </a:p>
          <a:p>
            <a:r>
              <a:rPr lang="en-US" dirty="0"/>
              <a:t>DIFS</a:t>
            </a:r>
          </a:p>
          <a:p>
            <a:r>
              <a:rPr lang="en-US" dirty="0"/>
              <a:t>MAFR</a:t>
            </a:r>
          </a:p>
          <a:p>
            <a:r>
              <a:rPr lang="en-US" dirty="0"/>
              <a:t>MOCAS</a:t>
            </a:r>
          </a:p>
          <a:p>
            <a:r>
              <a:rPr lang="en-US" dirty="0"/>
              <a:t>SAARS</a:t>
            </a:r>
          </a:p>
          <a:p>
            <a:pPr>
              <a:buFontTx/>
              <a:buChar char="•"/>
              <a:defRPr/>
            </a:pPr>
            <a:endParaRPr lang="en-US" sz="1800" dirty="0"/>
          </a:p>
          <a:p>
            <a:pPr>
              <a:defRPr/>
            </a:pPr>
            <a:endParaRPr lang="en-US" dirty="0">
              <a:cs typeface="+mn-cs"/>
            </a:endParaRPr>
          </a:p>
        </p:txBody>
      </p:sp>
      <p:sp>
        <p:nvSpPr>
          <p:cNvPr id="6148" name="Slide Number Placeholder 3"/>
          <p:cNvSpPr txBox="1">
            <a:spLocks noGrp="1"/>
          </p:cNvSpPr>
          <p:nvPr/>
        </p:nvSpPr>
        <p:spPr bwMode="auto">
          <a:xfrm>
            <a:off x="4324825" y="9419861"/>
            <a:ext cx="3308434" cy="496137"/>
          </a:xfrm>
          <a:prstGeom prst="rect">
            <a:avLst/>
          </a:prstGeom>
          <a:noFill/>
          <a:ln w="9525">
            <a:noFill/>
            <a:miter lim="800000"/>
            <a:headEnd/>
            <a:tailEnd/>
          </a:ln>
        </p:spPr>
        <p:txBody>
          <a:bodyPr lIns="101546" tIns="50774" rIns="101546" bIns="50774" anchor="b"/>
          <a:lstStyle/>
          <a:p>
            <a:pPr algn="r" defTabSz="1015631" eaLnBrk="0" hangingPunct="0"/>
            <a:fld id="{08BF0008-6A51-49E1-A5F7-A0FFA338D6DC}" type="slidenum">
              <a:rPr lang="en-US" sz="1200"/>
              <a:pPr algn="r" defTabSz="1015631" eaLnBrk="0" hangingPunct="0"/>
              <a:t>2</a:t>
            </a:fld>
            <a:endParaRPr lang="en-US" sz="1200" dirty="0"/>
          </a:p>
        </p:txBody>
      </p:sp>
    </p:spTree>
    <p:extLst>
      <p:ext uri="{BB962C8B-B14F-4D97-AF65-F5344CB8AC3E}">
        <p14:creationId xmlns:p14="http://schemas.microsoft.com/office/powerpoint/2010/main" val="6698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0745">
              <a:defRPr/>
            </a:pPr>
            <a:r>
              <a:rPr lang="en-US" baseline="0" dirty="0"/>
              <a:t>As of 9/30/2019:</a:t>
            </a:r>
          </a:p>
          <a:p>
            <a:pPr defTabSz="960745">
              <a:defRPr/>
            </a:pPr>
            <a:endParaRPr lang="en-US" baseline="0" dirty="0"/>
          </a:p>
          <a:p>
            <a:pPr defTabSz="960745">
              <a:defRPr/>
            </a:pPr>
            <a:endParaRPr lang="en-US" baseline="0" dirty="0"/>
          </a:p>
          <a:p>
            <a:endParaRPr lang="en-US" baseline="0" dirty="0"/>
          </a:p>
          <a:p>
            <a:endParaRPr lang="en-US" dirty="0"/>
          </a:p>
          <a:p>
            <a:pPr eaLnBrk="1" hangingPunct="1">
              <a:spcBef>
                <a:spcPct val="0"/>
              </a:spcBef>
            </a:pPr>
            <a:endParaRPr lang="en-US" altLang="en-US" dirty="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16130" indent="-275434">
              <a:defRPr>
                <a:solidFill>
                  <a:schemeClr val="tx1"/>
                </a:solidFill>
                <a:latin typeface="Calibri" panose="020F0502020204030204" pitchFamily="34" charset="0"/>
              </a:defRPr>
            </a:lvl2pPr>
            <a:lvl3pPr marL="1101738" indent="-220348">
              <a:defRPr>
                <a:solidFill>
                  <a:schemeClr val="tx1"/>
                </a:solidFill>
                <a:latin typeface="Calibri" panose="020F0502020204030204" pitchFamily="34" charset="0"/>
              </a:defRPr>
            </a:lvl3pPr>
            <a:lvl4pPr marL="1542433" indent="-220348">
              <a:defRPr>
                <a:solidFill>
                  <a:schemeClr val="tx1"/>
                </a:solidFill>
                <a:latin typeface="Calibri" panose="020F0502020204030204" pitchFamily="34" charset="0"/>
              </a:defRPr>
            </a:lvl4pPr>
            <a:lvl5pPr marL="1983128" indent="-220348">
              <a:defRPr>
                <a:solidFill>
                  <a:schemeClr val="tx1"/>
                </a:solidFill>
                <a:latin typeface="Calibri" panose="020F0502020204030204" pitchFamily="34" charset="0"/>
              </a:defRPr>
            </a:lvl5pPr>
            <a:lvl6pPr marL="2423823" indent="-220348" eaLnBrk="0" fontAlgn="base" hangingPunct="0">
              <a:spcBef>
                <a:spcPct val="0"/>
              </a:spcBef>
              <a:spcAft>
                <a:spcPct val="0"/>
              </a:spcAft>
              <a:defRPr>
                <a:solidFill>
                  <a:schemeClr val="tx1"/>
                </a:solidFill>
                <a:latin typeface="Calibri" panose="020F0502020204030204" pitchFamily="34" charset="0"/>
              </a:defRPr>
            </a:lvl6pPr>
            <a:lvl7pPr marL="2864518" indent="-220348" eaLnBrk="0" fontAlgn="base" hangingPunct="0">
              <a:spcBef>
                <a:spcPct val="0"/>
              </a:spcBef>
              <a:spcAft>
                <a:spcPct val="0"/>
              </a:spcAft>
              <a:defRPr>
                <a:solidFill>
                  <a:schemeClr val="tx1"/>
                </a:solidFill>
                <a:latin typeface="Calibri" panose="020F0502020204030204" pitchFamily="34" charset="0"/>
              </a:defRPr>
            </a:lvl7pPr>
            <a:lvl8pPr marL="3305213" indent="-220348" eaLnBrk="0" fontAlgn="base" hangingPunct="0">
              <a:spcBef>
                <a:spcPct val="0"/>
              </a:spcBef>
              <a:spcAft>
                <a:spcPct val="0"/>
              </a:spcAft>
              <a:defRPr>
                <a:solidFill>
                  <a:schemeClr val="tx1"/>
                </a:solidFill>
                <a:latin typeface="Calibri" panose="020F0502020204030204" pitchFamily="34" charset="0"/>
              </a:defRPr>
            </a:lvl8pPr>
            <a:lvl9pPr marL="3745908" indent="-22034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881390" rtl="0" eaLnBrk="1" fontAlgn="base" latinLnBrk="0" hangingPunct="1">
              <a:lnSpc>
                <a:spcPct val="100000"/>
              </a:lnSpc>
              <a:spcBef>
                <a:spcPct val="0"/>
              </a:spcBef>
              <a:spcAft>
                <a:spcPct val="0"/>
              </a:spcAft>
              <a:buClrTx/>
              <a:buSzTx/>
              <a:buFontTx/>
              <a:buNone/>
              <a:tabLst/>
              <a:defRPr/>
            </a:pPr>
            <a:fld id="{B81712C9-0786-4901-8941-0954583C7AAB}"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88139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815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E02A9-C61A-4B2D-9006-6C33AA5EB990}" type="slidenum">
              <a:rPr lang="en-US" smtClean="0"/>
              <a:t>6</a:t>
            </a:fld>
            <a:endParaRPr lang="en-US" dirty="0"/>
          </a:p>
        </p:txBody>
      </p:sp>
    </p:spTree>
    <p:extLst>
      <p:ext uri="{BB962C8B-B14F-4D97-AF65-F5344CB8AC3E}">
        <p14:creationId xmlns:p14="http://schemas.microsoft.com/office/powerpoint/2010/main" val="199838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E02A9-C61A-4B2D-9006-6C33AA5EB9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360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35736" y="2514600"/>
            <a:ext cx="6172200" cy="914400"/>
          </a:xfrm>
          <a:prstGeom prst="rect">
            <a:avLst/>
          </a:prstGeom>
        </p:spPr>
        <p:txBody>
          <a:bodyPr>
            <a:noAutofit/>
          </a:bodyPr>
          <a:lstStyle>
            <a:lvl1pPr algn="l" rtl="0" eaLnBrk="1" fontAlgn="base" hangingPunct="1">
              <a:spcBef>
                <a:spcPct val="0"/>
              </a:spcBef>
              <a:spcAft>
                <a:spcPct val="0"/>
              </a:spcAft>
              <a:defRPr lang="en-US" sz="2800" b="1" baseline="0" dirty="0">
                <a:solidFill>
                  <a:srgbClr val="16216C"/>
                </a:solidFill>
                <a:latin typeface="Arial" pitchFamily="34" charset="0"/>
                <a:ea typeface="+mj-ea"/>
                <a:cs typeface="Arial" pitchFamily="34" charset="0"/>
              </a:defRPr>
            </a:lvl1pPr>
          </a:lstStyle>
          <a:p>
            <a:r>
              <a:rPr lang="en-US" dirty="0"/>
              <a:t>Click to edit Master title style</a:t>
            </a:r>
            <a:br>
              <a:rPr lang="en-US" dirty="0"/>
            </a:br>
            <a:endParaRPr lang="en-US" dirty="0"/>
          </a:p>
        </p:txBody>
      </p:sp>
      <p:sp>
        <p:nvSpPr>
          <p:cNvPr id="3" name="Subtitle 2"/>
          <p:cNvSpPr>
            <a:spLocks noGrp="1"/>
          </p:cNvSpPr>
          <p:nvPr>
            <p:ph type="subTitle" idx="1"/>
          </p:nvPr>
        </p:nvSpPr>
        <p:spPr>
          <a:xfrm>
            <a:off x="1600200" y="4343400"/>
            <a:ext cx="5562600" cy="1066800"/>
          </a:xfrm>
          <a:prstGeom prst="rect">
            <a:avLst/>
          </a:prstGeom>
        </p:spPr>
        <p:txBody>
          <a:bodyPr>
            <a:normAutofit/>
          </a:bodyPr>
          <a:lstStyle>
            <a:lvl1pPr marL="0" indent="0" algn="ctr" rtl="0" eaLnBrk="0" fontAlgn="base" hangingPunct="0">
              <a:spcBef>
                <a:spcPts val="0"/>
              </a:spcBef>
              <a:spcAft>
                <a:spcPct val="0"/>
              </a:spcAft>
              <a:buClr>
                <a:srgbClr val="282C69"/>
              </a:buClr>
              <a:buFont typeface="Wingdings 2" pitchFamily="18" charset="2"/>
              <a:buNone/>
              <a:defRPr lang="en-US" sz="1800" b="0" dirty="0">
                <a:solidFill>
                  <a:schemeClr val="tx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bwMode="white">
          <a:xfrm>
            <a:off x="3124200" y="6562344"/>
            <a:ext cx="2895600" cy="168275"/>
          </a:xfrm>
        </p:spPr>
        <p:txBody>
          <a:bodyPr/>
          <a:lstStyle>
            <a:lvl1pPr algn="ctr" rtl="0" eaLnBrk="1" fontAlgn="base" hangingPunct="1">
              <a:spcBef>
                <a:spcPct val="0"/>
              </a:spcBef>
              <a:spcAft>
                <a:spcPct val="0"/>
              </a:spcAft>
              <a:defRPr lang="en-US" sz="1050" b="1" kern="1200" dirty="0">
                <a:solidFill>
                  <a:schemeClr val="bg1"/>
                </a:solidFill>
                <a:latin typeface="Arial" charset="0"/>
                <a:ea typeface="+mn-ea"/>
                <a:cs typeface="+mn-cs"/>
              </a:defRPr>
            </a:lvl1pPr>
          </a:lstStyle>
          <a:p>
            <a:pPr>
              <a:defRPr/>
            </a:pPr>
            <a:r>
              <a:rPr lang="en-US" dirty="0"/>
              <a:t>Integrity - Service - Innovation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385CA1E-BA41-48F7-A74E-4CD904AE544C}" type="datetime1">
              <a:rPr lang="en-US" smtClean="0"/>
              <a:t>10/4/2024</a:t>
            </a:fld>
            <a:endParaRPr lang="en-US" dirty="0"/>
          </a:p>
        </p:txBody>
      </p:sp>
      <p:sp>
        <p:nvSpPr>
          <p:cNvPr id="5" name="Footer Placeholder 4"/>
          <p:cNvSpPr>
            <a:spLocks noGrp="1"/>
          </p:cNvSpPr>
          <p:nvPr>
            <p:ph type="ftr" sz="quarter" idx="11"/>
          </p:nvPr>
        </p:nvSpPr>
        <p:spPr/>
        <p:txBody>
          <a:bodyPr/>
          <a:lstStyle/>
          <a:p>
            <a:r>
              <a:rPr lang="en-US" dirty="0"/>
              <a:t>Integrity - Service - Innovation</a:t>
            </a: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304800" y="1066800"/>
            <a:ext cx="4191000" cy="5059363"/>
          </a:xfrm>
        </p:spPr>
        <p:txBody>
          <a:bodyPr/>
          <a:lstStyle>
            <a:lvl1pP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lstStyle>
            <a:lvl1pPr>
              <a:buClr>
                <a:srgbClr val="293685"/>
              </a:buClr>
              <a:buFont typeface="Wingdings 2" pitchFamily="18" charset="2"/>
              <a:buChar char="»"/>
              <a:defRPr sz="2400"/>
            </a:lvl1pPr>
            <a:lvl2pPr>
              <a:buClr>
                <a:srgbClr val="293685"/>
              </a:buClr>
              <a:buFont typeface="Wingdings" pitchFamily="2" charset="2"/>
              <a:buChar char="ü"/>
              <a:defRPr sz="2000"/>
            </a:lvl2pPr>
            <a:lvl3pPr marL="1033463" indent="-228600">
              <a:buClr>
                <a:srgbClr val="293685"/>
              </a:buClr>
              <a:defRPr sz="1800"/>
            </a:lvl3pPr>
            <a:lvl4pPr marL="1371600" indent="-228600">
              <a:buClr>
                <a:srgbClr val="293685"/>
              </a:buClr>
              <a:buFont typeface="Arial" pitchFamily="34" charset="0"/>
              <a:buChar char="•"/>
              <a:defRPr sz="1600"/>
            </a:lvl4pPr>
            <a:lvl5pPr marL="1719263" indent="-228600">
              <a:buClr>
                <a:srgbClr val="293685"/>
              </a:buCl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BB7B5BE-59FC-4DC5-865B-5EED6C3227D9}" type="datetime1">
              <a:rPr lang="en-US" smtClean="0"/>
              <a:t>10/4/2024</a:t>
            </a:fld>
            <a:endParaRPr lang="en-US" dirty="0"/>
          </a:p>
        </p:txBody>
      </p:sp>
      <p:sp>
        <p:nvSpPr>
          <p:cNvPr id="6" name="Footer Placeholder 5"/>
          <p:cNvSpPr>
            <a:spLocks noGrp="1"/>
          </p:cNvSpPr>
          <p:nvPr>
            <p:ph type="ftr" sz="quarter" idx="11"/>
          </p:nvPr>
        </p:nvSpPr>
        <p:spPr/>
        <p:txBody>
          <a:bodyPr/>
          <a:lstStyle/>
          <a:p>
            <a:r>
              <a:rPr lang="en-US" dirty="0"/>
              <a:t>Integrity - Service - Innovation</a:t>
            </a:r>
          </a:p>
        </p:txBody>
      </p:sp>
      <p:sp>
        <p:nvSpPr>
          <p:cNvPr id="7" name="Slide Number Placeholder 6"/>
          <p:cNvSpPr>
            <a:spLocks noGrp="1"/>
          </p:cNvSpPr>
          <p:nvPr>
            <p:ph type="sldNum" sz="quarter" idx="12"/>
          </p:nvPr>
        </p:nvSpPr>
        <p:spPr>
          <a:xfrm>
            <a:off x="6553200" y="6571489"/>
            <a:ext cx="2057400" cy="152400"/>
          </a:xfrm>
          <a:prstGeom prst="rect">
            <a:avLst/>
          </a:prstGeom>
        </p:spPr>
        <p:txBody>
          <a:bodyPr/>
          <a:lstStyle/>
          <a:p>
            <a:fld id="{ADB0A4B7-05AF-4F5F-8812-770AA6AFFD2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215317-C7CA-4DF7-846B-449279B2C707}" type="datetime1">
              <a:rPr lang="en-US" smtClean="0"/>
              <a:t>10/4/2024</a:t>
            </a:fld>
            <a:endParaRPr lang="en-US" dirty="0"/>
          </a:p>
        </p:txBody>
      </p:sp>
      <p:sp>
        <p:nvSpPr>
          <p:cNvPr id="4" name="Footer Placeholder 3"/>
          <p:cNvSpPr>
            <a:spLocks noGrp="1"/>
          </p:cNvSpPr>
          <p:nvPr>
            <p:ph type="ftr" sz="quarter" idx="11"/>
          </p:nvPr>
        </p:nvSpPr>
        <p:spPr/>
        <p:txBody>
          <a:bodyPr/>
          <a:lstStyle/>
          <a:p>
            <a:r>
              <a:rPr lang="en-US" dirty="0"/>
              <a:t>Integrity - Service - Innovation</a:t>
            </a:r>
          </a:p>
        </p:txBody>
      </p:sp>
      <p:sp>
        <p:nvSpPr>
          <p:cNvPr id="5" name="Slide Number Placeholder 4"/>
          <p:cNvSpPr>
            <a:spLocks noGrp="1"/>
          </p:cNvSpPr>
          <p:nvPr>
            <p:ph type="sldNum" sz="quarter" idx="12"/>
          </p:nvPr>
        </p:nvSpPr>
        <p:spPr>
          <a:xfrm>
            <a:off x="6553200" y="6571489"/>
            <a:ext cx="2057400" cy="152400"/>
          </a:xfrm>
          <a:prstGeom prst="rect">
            <a:avLst/>
          </a:prstGeom>
        </p:spPr>
        <p:txBody>
          <a:bodyPr/>
          <a:lstStyle/>
          <a:p>
            <a:fld id="{AEDED5F5-54A3-4749-8E90-F5AFC8F8F0DA}" type="slidenum">
              <a:rPr lang="en-US" smtClean="0"/>
              <a:pPr/>
              <a:t>‹#›</a:t>
            </a:fld>
            <a:endParaRPr lang="en-US" dirty="0"/>
          </a:p>
        </p:txBody>
      </p:sp>
      <p:sp>
        <p:nvSpPr>
          <p:cNvPr id="6" name="Title 1"/>
          <p:cNvSpPr>
            <a:spLocks noGrp="1"/>
          </p:cNvSpPr>
          <p:nvPr>
            <p:ph type="title"/>
          </p:nvPr>
        </p:nvSpPr>
        <p:spPr>
          <a:xfrm>
            <a:off x="304800" y="152400"/>
            <a:ext cx="8534400" cy="381000"/>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272F15-BCBD-4028-B7EF-FD0050E7FB61}" type="datetime1">
              <a:rPr lang="en-US" smtClean="0"/>
              <a:t>10/4/2024</a:t>
            </a:fld>
            <a:endParaRPr lang="en-US" dirty="0"/>
          </a:p>
        </p:txBody>
      </p:sp>
      <p:sp>
        <p:nvSpPr>
          <p:cNvPr id="8" name="Footer Placeholder 7"/>
          <p:cNvSpPr>
            <a:spLocks noGrp="1"/>
          </p:cNvSpPr>
          <p:nvPr>
            <p:ph type="ftr" sz="quarter" idx="11"/>
          </p:nvPr>
        </p:nvSpPr>
        <p:spPr/>
        <p:txBody>
          <a:bodyPr/>
          <a:lstStyle/>
          <a:p>
            <a:r>
              <a:rPr lang="en-US" dirty="0"/>
              <a:t>Keeley Hankinson</a:t>
            </a:r>
          </a:p>
        </p:txBody>
      </p:sp>
      <p:sp>
        <p:nvSpPr>
          <p:cNvPr id="9" name="Slide Number Placeholder 8"/>
          <p:cNvSpPr>
            <a:spLocks noGrp="1"/>
          </p:cNvSpPr>
          <p:nvPr>
            <p:ph type="sldNum" sz="quarter" idx="12"/>
          </p:nvPr>
        </p:nvSpPr>
        <p:spPr/>
        <p:txBody>
          <a:bodyPr/>
          <a:lstStyle/>
          <a:p>
            <a:fld id="{3EE93317-08CD-444C-86A0-F83AF433636F}" type="slidenum">
              <a:rPr lang="en-US" smtClean="0"/>
              <a:t>‹#›</a:t>
            </a:fld>
            <a:endParaRPr lang="en-US" dirty="0"/>
          </a:p>
        </p:txBody>
      </p:sp>
    </p:spTree>
    <p:extLst>
      <p:ext uri="{BB962C8B-B14F-4D97-AF65-F5344CB8AC3E}">
        <p14:creationId xmlns:p14="http://schemas.microsoft.com/office/powerpoint/2010/main" val="343210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Questions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Integrity - Service - Innovation</a:t>
            </a:r>
          </a:p>
        </p:txBody>
      </p:sp>
      <p:sp>
        <p:nvSpPr>
          <p:cNvPr id="5" name="TextBox 4"/>
          <p:cNvSpPr txBox="1"/>
          <p:nvPr userDrawn="1"/>
        </p:nvSpPr>
        <p:spPr>
          <a:xfrm>
            <a:off x="304800" y="134112"/>
            <a:ext cx="22098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293685"/>
                </a:solidFill>
                <a:effectLst/>
                <a:uLnTx/>
                <a:uFillTx/>
                <a:latin typeface="Arial" pitchFamily="34" charset="0"/>
                <a:ea typeface="+mj-ea"/>
                <a:cs typeface="Arial" pitchFamily="34" charset="0"/>
              </a:rPr>
              <a:t>Questions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Integrity - Service - Innovation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 name="Picture 1" descr="Proudly Serving America's Heroes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725" y="5353050"/>
            <a:ext cx="2024495" cy="1143000"/>
          </a:xfrm>
          <a:prstGeom prst="rect">
            <a:avLst/>
          </a:prstGeom>
        </p:spPr>
      </p:pic>
      <p:grpSp>
        <p:nvGrpSpPr>
          <p:cNvPr id="10" name="Group 9"/>
          <p:cNvGrpSpPr/>
          <p:nvPr/>
        </p:nvGrpSpPr>
        <p:grpSpPr>
          <a:xfrm>
            <a:off x="0" y="6496456"/>
            <a:ext cx="8892020" cy="310191"/>
            <a:chOff x="0" y="6496456"/>
            <a:chExt cx="8892020" cy="310191"/>
          </a:xfrm>
        </p:grpSpPr>
        <p:sp>
          <p:nvSpPr>
            <p:cNvPr id="8" name="Pentagon 7"/>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3A1710A2-0C36-410F-9886-120857D8BA58}" type="datetime1">
              <a:rPr lang="en-US" smtClean="0"/>
              <a:t>10/4/2024</a:t>
            </a:fld>
            <a:endParaRPr lang="en-US" dirty="0"/>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sp>
        <p:nvSpPr>
          <p:cNvPr id="6"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dirty="0"/>
          </a:p>
        </p:txBody>
      </p:sp>
      <p:pic>
        <p:nvPicPr>
          <p:cNvPr id="12" name="Picture 9" descr="DFAS Checkmark Logo"/>
          <p:cNvPicPr>
            <a:picLocks noChangeAspect="1" noChangeArrowheads="1"/>
          </p:cNvPicPr>
          <p:nvPr/>
        </p:nvPicPr>
        <p:blipFill>
          <a:blip r:embed="rId5" cstate="print"/>
          <a:srcRect/>
          <a:stretch>
            <a:fillRect/>
          </a:stretch>
        </p:blipFill>
        <p:spPr bwMode="auto">
          <a:xfrm>
            <a:off x="6376988" y="241300"/>
            <a:ext cx="2262187" cy="2262188"/>
          </a:xfrm>
          <a:prstGeom prst="rect">
            <a:avLst/>
          </a:prstGeom>
          <a:noFill/>
          <a:ln w="9525">
            <a:noFill/>
            <a:miter lim="800000"/>
            <a:headEnd/>
            <a:tailEnd/>
          </a:ln>
        </p:spPr>
      </p:pic>
      <p:sp>
        <p:nvSpPr>
          <p:cNvPr id="13" name="TextBox 12"/>
          <p:cNvSpPr txBox="1"/>
          <p:nvPr/>
        </p:nvSpPr>
        <p:spPr>
          <a:xfrm>
            <a:off x="933450" y="3394392"/>
            <a:ext cx="5553075" cy="369888"/>
          </a:xfrm>
          <a:prstGeom prst="rect">
            <a:avLst/>
          </a:prstGeom>
          <a:noFill/>
        </p:spPr>
        <p:txBody>
          <a:bodyPr>
            <a:spAutoFit/>
          </a:bodyPr>
          <a:lstStyle/>
          <a:p>
            <a:pPr>
              <a:defRPr/>
            </a:pPr>
            <a:r>
              <a:rPr lang="en-US" i="1" dirty="0">
                <a:solidFill>
                  <a:srgbClr val="626364"/>
                </a:solidFill>
              </a:rPr>
              <a:t>Defense Finance and Accounting Service</a:t>
            </a:r>
          </a:p>
        </p:txBody>
      </p:sp>
    </p:spTree>
  </p:cSld>
  <p:clrMap bg1="lt1" tx1="dk1" bg2="lt2" tx2="dk2" accent1="accent1" accent2="accent2" accent3="accent3" accent4="accent4" accent5="accent5" accent6="accent6" hlink="hlink" folHlink="folHlink"/>
  <p:sldLayoutIdLst>
    <p:sldLayoutId id="2147483649" r:id="rId1"/>
  </p:sldLayoutIdLst>
  <p:hf hdr="0" ftr="0"/>
  <p:txStyles>
    <p:titleStyle>
      <a:lvl1pPr algn="ctr" defTabSz="914400" rtl="0" eaLnBrk="1" latinLnBrk="0" hangingPunct="1">
        <a:spcBef>
          <a:spcPct val="0"/>
        </a:spcBef>
        <a:buNone/>
        <a:defRPr lang="en-US" sz="2400" b="1" kern="1200" dirty="0">
          <a:solidFill>
            <a:srgbClr val="29368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lang="en-US" sz="2400" kern="1200" dirty="0" smtClean="0">
          <a:solidFill>
            <a:srgbClr val="293685"/>
          </a:solidFill>
          <a:latin typeface="Arial" pitchFamily="34" charset="0"/>
          <a:ea typeface="+mj-ea"/>
          <a:cs typeface="Arial" pitchFamily="34" charset="0"/>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6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descr="Integrity - Service - Innovation banner with a star"/>
          <p:cNvGrpSpPr/>
          <p:nvPr/>
        </p:nvGrpSpPr>
        <p:grpSpPr>
          <a:xfrm>
            <a:off x="0" y="6496456"/>
            <a:ext cx="8892020" cy="310191"/>
            <a:chOff x="0" y="6496456"/>
            <a:chExt cx="8892020" cy="310191"/>
          </a:xfrm>
        </p:grpSpPr>
        <p:sp>
          <p:nvSpPr>
            <p:cNvPr id="14" name="Pentagon 13"/>
            <p:cNvSpPr/>
            <p:nvPr userDrawn="1"/>
          </p:nvSpPr>
          <p:spPr bwMode="auto">
            <a:xfrm>
              <a:off x="0" y="6572250"/>
              <a:ext cx="8639783" cy="161925"/>
            </a:xfrm>
            <a:prstGeom prst="homePlate">
              <a:avLst/>
            </a:prstGeom>
            <a:solidFill>
              <a:srgbClr val="16216C"/>
            </a:solidFill>
            <a:ln w="9525" cap="flat" cmpd="sng" algn="ctr">
              <a:noFill/>
              <a:prstDash val="solid"/>
              <a:miter lim="800000"/>
              <a:headEnd type="none" w="med" len="med"/>
              <a:tailEnd type="none" w="med" len="med"/>
            </a:ln>
            <a:effectLst/>
          </p:spPr>
          <p:txBody>
            <a:bodyPr wrap="none"/>
            <a:lstStyle/>
            <a:p>
              <a:pPr>
                <a:defRPr/>
              </a:pPr>
              <a:endParaRPr lang="en-US" dirty="0"/>
            </a:p>
          </p:txBody>
        </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39175" y="6496456"/>
              <a:ext cx="252845" cy="310191"/>
            </a:xfrm>
            <a:prstGeom prst="rect">
              <a:avLst/>
            </a:prstGeom>
          </p:spPr>
        </p:pic>
      </p:gr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976" t="10833" r="17424" b="86806"/>
          <a:stretch/>
        </p:blipFill>
        <p:spPr>
          <a:xfrm>
            <a:off x="-9527" y="608842"/>
            <a:ext cx="7726025" cy="196632"/>
          </a:xfrm>
          <a:prstGeom prst="rect">
            <a:avLst/>
          </a:prstGeom>
        </p:spPr>
      </p:pic>
      <p:sp>
        <p:nvSpPr>
          <p:cNvPr id="2" name="Title Placeholder 1"/>
          <p:cNvSpPr>
            <a:spLocks noGrp="1"/>
          </p:cNvSpPr>
          <p:nvPr>
            <p:ph type="title"/>
          </p:nvPr>
        </p:nvSpPr>
        <p:spPr>
          <a:xfrm>
            <a:off x="304800" y="152400"/>
            <a:ext cx="8534400" cy="381000"/>
          </a:xfrm>
          <a:prstGeom prst="rect">
            <a:avLst/>
          </a:prstGeom>
        </p:spPr>
        <p:txBody>
          <a:bodyPr vert="horz" lIns="91440" tIns="45720" rIns="91440" bIns="45720" rtlCol="0" anchor="ctr">
            <a:normAutofit/>
          </a:bodyPr>
          <a:lstStyle/>
          <a:p>
            <a:pPr lvl="0" algn="l" defTabSz="914400" rtl="0" eaLnBrk="0" fontAlgn="base" latinLnBrk="0" hangingPunct="0">
              <a:spcBef>
                <a:spcPct val="0"/>
              </a:spcBef>
              <a:spcAft>
                <a:spcPct val="0"/>
              </a:spcAft>
              <a:buNone/>
            </a:pPr>
            <a:r>
              <a:rPr lang="en-US" dirty="0"/>
              <a:t>Click to edit Master title style</a:t>
            </a:r>
          </a:p>
        </p:txBody>
      </p:sp>
      <p:sp>
        <p:nvSpPr>
          <p:cNvPr id="3" name="Text Placeholder 2"/>
          <p:cNvSpPr>
            <a:spLocks noGrp="1"/>
          </p:cNvSpPr>
          <p:nvPr>
            <p:ph type="body" idx="1"/>
          </p:nvPr>
        </p:nvSpPr>
        <p:spPr>
          <a:xfrm>
            <a:off x="304800" y="1066800"/>
            <a:ext cx="8534400" cy="5105400"/>
          </a:xfrm>
          <a:prstGeom prst="rect">
            <a:avLst/>
          </a:prstGeom>
        </p:spPr>
        <p:txBody>
          <a:bodyPr vert="horz" lIns="91440" tIns="45720" rIns="91440" bIns="45720" rtlCol="0">
            <a:normAutofit/>
          </a:bodyPr>
          <a:lstStyle/>
          <a:p>
            <a:pPr marL="342900" lvl="0" indent="-342900" algn="l" defTabSz="914400" rtl="0" eaLnBrk="0" fontAlgn="base" latinLnBrk="0" hangingPunct="0">
              <a:spcBef>
                <a:spcPct val="20000"/>
              </a:spcBef>
              <a:spcAft>
                <a:spcPct val="0"/>
              </a:spcAft>
              <a:buClr>
                <a:srgbClr val="282C69"/>
              </a:buClr>
              <a:buFont typeface="Wingdings 2" pitchFamily="18" charset="2"/>
              <a:buChar char=""/>
            </a:pPr>
            <a:r>
              <a:rPr lang="en-US" dirty="0"/>
              <a:t>Click to edit Master text styles</a:t>
            </a:r>
          </a:p>
          <a:p>
            <a:pPr marL="742950" lvl="1" indent="-285750" algn="l" defTabSz="914400" rtl="0" eaLnBrk="0" fontAlgn="base" latinLnBrk="0" hangingPunct="0">
              <a:spcBef>
                <a:spcPct val="20000"/>
              </a:spcBef>
              <a:spcAft>
                <a:spcPct val="0"/>
              </a:spcAft>
              <a:buClr>
                <a:srgbClr val="282C69"/>
              </a:buClr>
              <a:buFont typeface="Wingdings 2" pitchFamily="18" charset="2"/>
              <a:buChar char="P"/>
            </a:pPr>
            <a:r>
              <a:rPr lang="en-US" dirty="0"/>
              <a:t>Second level</a:t>
            </a:r>
          </a:p>
          <a:p>
            <a:pPr marL="1085850" lvl="2" indent="-228600" algn="l" defTabSz="914400" rtl="0" eaLnBrk="0" fontAlgn="base" latinLnBrk="0" hangingPunct="0">
              <a:spcBef>
                <a:spcPct val="20000"/>
              </a:spcBef>
              <a:spcAft>
                <a:spcPct val="0"/>
              </a:spcAft>
              <a:buClr>
                <a:srgbClr val="282C69"/>
              </a:buClr>
              <a:buFont typeface="Wingdings 2" pitchFamily="18" charset="2"/>
              <a:buChar char=""/>
            </a:pPr>
            <a:r>
              <a:rPr lang="en-US" dirty="0"/>
              <a:t>Third level</a:t>
            </a:r>
          </a:p>
          <a:p>
            <a:pPr marL="1428750" lvl="3" indent="-228600" algn="l" defTabSz="914400" rtl="0" eaLnBrk="0" fontAlgn="base" latinLnBrk="0" hangingPunct="0">
              <a:spcBef>
                <a:spcPct val="20000"/>
              </a:spcBef>
              <a:spcAft>
                <a:spcPct val="0"/>
              </a:spcAft>
              <a:buClr>
                <a:srgbClr val="282C69"/>
              </a:buClr>
              <a:buFont typeface="Wingdings 2" pitchFamily="18" charset="2"/>
              <a:buChar char=""/>
            </a:pPr>
            <a:r>
              <a:rPr lang="en-US" dirty="0"/>
              <a:t>Fourth level</a:t>
            </a:r>
          </a:p>
          <a:p>
            <a:pPr marL="1771650" lvl="4" indent="-228600" algn="l" defTabSz="914400" rtl="0" eaLnBrk="0" fontAlgn="base" latinLnBrk="0" hangingPunct="0">
              <a:spcBef>
                <a:spcPct val="20000"/>
              </a:spcBef>
              <a:spcAft>
                <a:spcPct val="0"/>
              </a:spcAft>
              <a:buClr>
                <a:srgbClr val="282C69"/>
              </a:buClr>
              <a:buFont typeface="Wingdings 2" pitchFamily="18" charset="2"/>
              <a:buChar char=""/>
            </a:pPr>
            <a:r>
              <a:rPr lang="en-US" dirty="0"/>
              <a:t>Fifth level</a:t>
            </a:r>
          </a:p>
        </p:txBody>
      </p:sp>
      <p:sp>
        <p:nvSpPr>
          <p:cNvPr id="4" name="Date Placeholder 3"/>
          <p:cNvSpPr>
            <a:spLocks noGrp="1"/>
          </p:cNvSpPr>
          <p:nvPr>
            <p:ph type="dt" sz="half" idx="2"/>
          </p:nvPr>
        </p:nvSpPr>
        <p:spPr bwMode="white">
          <a:xfrm>
            <a:off x="457200" y="6562344"/>
            <a:ext cx="2133600" cy="168275"/>
          </a:xfrm>
          <a:prstGeom prst="rect">
            <a:avLst/>
          </a:prstGeom>
        </p:spPr>
        <p:txBody>
          <a:bodyPr vert="horz" lIns="91440" tIns="45720" rIns="91440" bIns="45720" rtlCol="0" anchor="ctr"/>
          <a:lstStyle>
            <a:lvl1pPr algn="l">
              <a:defRPr sz="800">
                <a:solidFill>
                  <a:schemeClr val="bg1"/>
                </a:solidFill>
                <a:latin typeface="Arial" pitchFamily="34" charset="0"/>
                <a:cs typeface="Arial" pitchFamily="34" charset="0"/>
              </a:defRPr>
            </a:lvl1pPr>
          </a:lstStyle>
          <a:p>
            <a:fld id="{8AEC4F17-9BA5-4239-99CF-8909C818AD4E}" type="datetime1">
              <a:rPr lang="en-US" smtClean="0"/>
              <a:t>10/4/2024</a:t>
            </a:fld>
            <a:endParaRPr lang="en-US" dirty="0"/>
          </a:p>
        </p:txBody>
      </p:sp>
      <p:sp>
        <p:nvSpPr>
          <p:cNvPr id="5" name="Footer Placeholder 4"/>
          <p:cNvSpPr>
            <a:spLocks noGrp="1"/>
          </p:cNvSpPr>
          <p:nvPr>
            <p:ph type="ftr" sz="quarter" idx="3"/>
          </p:nvPr>
        </p:nvSpPr>
        <p:spPr bwMode="white">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pic>
        <p:nvPicPr>
          <p:cNvPr id="12" name="Picture 11" descr="Proudly Serving America's Heroes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8100" y="95250"/>
            <a:ext cx="1381125" cy="779763"/>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868" t="12548" r="16619" b="86280"/>
          <a:stretch/>
        </p:blipFill>
        <p:spPr>
          <a:xfrm>
            <a:off x="-9527" y="730843"/>
            <a:ext cx="7781925" cy="165026"/>
          </a:xfrm>
          <a:prstGeom prst="rect">
            <a:avLst/>
          </a:prstGeom>
        </p:spPr>
      </p:pic>
      <p:sp>
        <p:nvSpPr>
          <p:cNvPr id="18" name="Slide Number Placeholder 5"/>
          <p:cNvSpPr>
            <a:spLocks noGrp="1"/>
          </p:cNvSpPr>
          <p:nvPr>
            <p:ph type="sldNum" sz="quarter" idx="4"/>
          </p:nvPr>
        </p:nvSpPr>
        <p:spPr bwMode="white">
          <a:xfrm>
            <a:off x="6534912" y="6562344"/>
            <a:ext cx="1999488" cy="171831"/>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6C30C76A-07FC-4260-99EA-1CFB6360493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5" r:id="rId2"/>
    <p:sldLayoutId id="2147483665" r:id="rId3"/>
    <p:sldLayoutId id="2147483697" r:id="rId4"/>
  </p:sldLayoutIdLst>
  <p:hf hdr="0" ftr="0"/>
  <p:txStyles>
    <p:titleStyle>
      <a:lvl1pPr algn="ctr" defTabSz="914400" rtl="0" eaLnBrk="1" latinLnBrk="0" hangingPunct="1">
        <a:spcBef>
          <a:spcPct val="0"/>
        </a:spcBef>
        <a:buNone/>
        <a:defRPr lang="en-US" sz="2400" b="1" kern="1200" dirty="0" smtClean="0">
          <a:solidFill>
            <a:srgbClr val="16216C"/>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6216C"/>
        </a:buClr>
        <a:buFont typeface="Wingdings" pitchFamily="2" charset="2"/>
        <a:buChar char="ü"/>
        <a:defRPr lang="en-US" sz="2400" kern="1200" dirty="0" smtClean="0">
          <a:solidFill>
            <a:srgbClr val="16216C"/>
          </a:solidFill>
          <a:latin typeface="Arial" pitchFamily="34" charset="0"/>
          <a:ea typeface="+mj-ea"/>
          <a:cs typeface="Arial" pitchFamily="34" charset="0"/>
        </a:defRPr>
      </a:lvl1pPr>
      <a:lvl2pPr marL="742950" indent="-285750" algn="l" defTabSz="914400" rtl="0" eaLnBrk="1" latinLnBrk="0" hangingPunct="1">
        <a:spcBef>
          <a:spcPct val="20000"/>
        </a:spcBef>
        <a:buClr>
          <a:srgbClr val="16216C"/>
        </a:buClr>
        <a:buFontTx/>
        <a:buNone/>
        <a:defRPr lang="en-US" sz="2000" kern="1200" baseline="0" dirty="0" smtClean="0">
          <a:solidFill>
            <a:srgbClr val="000000"/>
          </a:solidFill>
          <a:latin typeface="Arial" pitchFamily="34" charset="0"/>
          <a:ea typeface="+mn-ea"/>
          <a:cs typeface="Arial" pitchFamily="34" charset="0"/>
        </a:defRPr>
      </a:lvl2pPr>
      <a:lvl3pPr marL="1143000" indent="-228600" algn="l" defTabSz="914400" rtl="0" eaLnBrk="1" latinLnBrk="0" hangingPunct="1">
        <a:spcBef>
          <a:spcPct val="20000"/>
        </a:spcBef>
        <a:buClr>
          <a:srgbClr val="16216C"/>
        </a:buClr>
        <a:buFont typeface="Arial" pitchFamily="34" charset="0"/>
        <a:buChar char="•"/>
        <a:defRPr lang="en-US" sz="1800" kern="1200" dirty="0" smtClean="0">
          <a:solidFill>
            <a:srgbClr val="000000"/>
          </a:solidFill>
          <a:latin typeface="Arial" pitchFamily="34" charset="0"/>
          <a:ea typeface="+mn-ea"/>
          <a:cs typeface="Arial" pitchFamily="34" charset="0"/>
        </a:defRPr>
      </a:lvl3pPr>
      <a:lvl4pPr marL="16002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4pPr>
      <a:lvl5pPr marL="2057400" indent="-228600" algn="l" defTabSz="914400" rtl="0" eaLnBrk="1" latinLnBrk="0" hangingPunct="1">
        <a:spcBef>
          <a:spcPct val="20000"/>
        </a:spcBef>
        <a:buClr>
          <a:srgbClr val="16216C"/>
        </a:buClr>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entagon 8"/>
          <p:cNvSpPr/>
          <p:nvPr/>
        </p:nvSpPr>
        <p:spPr bwMode="auto">
          <a:xfrm>
            <a:off x="0" y="6572250"/>
            <a:ext cx="8715375" cy="161925"/>
          </a:xfrm>
          <a:prstGeom prst="homePlate">
            <a:avLst/>
          </a:prstGeom>
          <a:solidFill>
            <a:srgbClr val="282C69"/>
          </a:solidFill>
          <a:ln w="9525" cap="flat" cmpd="sng" algn="ctr">
            <a:noFill/>
            <a:prstDash val="solid"/>
            <a:miter lim="800000"/>
            <a:headEnd type="none" w="med" len="med"/>
            <a:tailEnd type="none" w="med" len="med"/>
          </a:ln>
          <a:effectLst/>
        </p:spPr>
        <p:txBody>
          <a:bodyPr wrap="none"/>
          <a:lstStyle/>
          <a:p>
            <a:pPr>
              <a:defRPr/>
            </a:pPr>
            <a:endParaRPr lang="en-US" dirty="0"/>
          </a:p>
        </p:txBody>
      </p:sp>
      <p:sp>
        <p:nvSpPr>
          <p:cNvPr id="5" name="Footer Placeholder 4"/>
          <p:cNvSpPr>
            <a:spLocks noGrp="1"/>
          </p:cNvSpPr>
          <p:nvPr>
            <p:ph type="ftr" sz="quarter" idx="3"/>
          </p:nvPr>
        </p:nvSpPr>
        <p:spPr>
          <a:xfrm>
            <a:off x="3124200" y="6562344"/>
            <a:ext cx="2895600" cy="168275"/>
          </a:xfrm>
          <a:prstGeom prst="rect">
            <a:avLst/>
          </a:prstGeom>
        </p:spPr>
        <p:txBody>
          <a:bodyPr vert="horz" lIns="91440" tIns="45720" rIns="91440" bIns="45720" rtlCol="0" anchor="ctr"/>
          <a:lstStyle>
            <a:lvl1pPr algn="ctr">
              <a:defRPr sz="1050" b="1">
                <a:solidFill>
                  <a:schemeClr val="bg1"/>
                </a:solidFill>
                <a:latin typeface="Arial" pitchFamily="34" charset="0"/>
                <a:cs typeface="Arial" pitchFamily="34" charset="0"/>
              </a:defRPr>
            </a:lvl1pPr>
          </a:lstStyle>
          <a:p>
            <a:r>
              <a:rPr lang="en-US" dirty="0"/>
              <a:t>Integrity - Service - Innovation</a:t>
            </a:r>
          </a:p>
        </p:txBody>
      </p:sp>
      <p:sp>
        <p:nvSpPr>
          <p:cNvPr id="7" name="Rectangle 15"/>
          <p:cNvSpPr>
            <a:spLocks noChangeArrowheads="1"/>
          </p:cNvSpPr>
          <p:nvPr/>
        </p:nvSpPr>
        <p:spPr bwMode="auto">
          <a:xfrm>
            <a:off x="-9525" y="752475"/>
            <a:ext cx="9153525" cy="66675"/>
          </a:xfrm>
          <a:prstGeom prst="rect">
            <a:avLst/>
          </a:prstGeom>
          <a:solidFill>
            <a:srgbClr val="D20000"/>
          </a:solidFill>
          <a:ln w="9525">
            <a:noFill/>
            <a:miter lim="800000"/>
            <a:headEnd/>
            <a:tailEnd/>
          </a:ln>
          <a:effectLst/>
        </p:spPr>
        <p:txBody>
          <a:bodyPr wrap="none" anchor="ctr"/>
          <a:lstStyle/>
          <a:p>
            <a:pPr algn="ctr" eaLnBrk="1" hangingPunct="1">
              <a:defRPr/>
            </a:pPr>
            <a:endParaRPr lang="en-US" sz="2400" dirty="0">
              <a:solidFill>
                <a:srgbClr val="000099"/>
              </a:solidFill>
              <a:latin typeface="Times New Roman" pitchFamily="18" charset="0"/>
            </a:endParaRPr>
          </a:p>
        </p:txBody>
      </p:sp>
      <p:cxnSp>
        <p:nvCxnSpPr>
          <p:cNvPr id="8" name="Straight Connector 23"/>
          <p:cNvCxnSpPr>
            <a:cxnSpLocks noChangeShapeType="1"/>
          </p:cNvCxnSpPr>
          <p:nvPr/>
        </p:nvCxnSpPr>
        <p:spPr bwMode="auto">
          <a:xfrm>
            <a:off x="0" y="704850"/>
            <a:ext cx="9144000" cy="0"/>
          </a:xfrm>
          <a:prstGeom prst="line">
            <a:avLst/>
          </a:prstGeom>
          <a:noFill/>
          <a:ln w="41275" algn="ctr">
            <a:solidFill>
              <a:srgbClr val="626364"/>
            </a:solidFill>
            <a:miter lim="800000"/>
            <a:headEnd/>
            <a:tailEnd/>
          </a:ln>
        </p:spPr>
      </p:cxnSp>
      <p:pic>
        <p:nvPicPr>
          <p:cNvPr id="10" name="Picture 14" descr="star.png"/>
          <p:cNvPicPr>
            <a:picLocks noChangeAspect="1"/>
          </p:cNvPicPr>
          <p:nvPr/>
        </p:nvPicPr>
        <p:blipFill>
          <a:blip r:embed="rId4" cstate="print"/>
          <a:srcRect/>
          <a:stretch>
            <a:fillRect/>
          </a:stretch>
        </p:blipFill>
        <p:spPr bwMode="auto">
          <a:xfrm>
            <a:off x="8710613" y="6492875"/>
            <a:ext cx="276225" cy="254000"/>
          </a:xfrm>
          <a:prstGeom prst="rect">
            <a:avLst/>
          </a:prstGeom>
          <a:noFill/>
          <a:ln w="9525">
            <a:noFill/>
            <a:miter lim="800000"/>
            <a:headEnd/>
            <a:tailEnd/>
          </a:ln>
        </p:spPr>
      </p:pic>
      <p:pic>
        <p:nvPicPr>
          <p:cNvPr id="2" name="Picture 1" descr="watermark - Proudly Serving America's Heroes logo"/>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00037" y="1066800"/>
            <a:ext cx="8534400" cy="4818395"/>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6"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MOCAS Reconciliation Overview</a:t>
            </a:r>
          </a:p>
        </p:txBody>
      </p:sp>
      <p:sp>
        <p:nvSpPr>
          <p:cNvPr id="3" name="Subtitle 2"/>
          <p:cNvSpPr>
            <a:spLocks noGrp="1"/>
          </p:cNvSpPr>
          <p:nvPr>
            <p:ph type="subTitle" idx="1"/>
          </p:nvPr>
        </p:nvSpPr>
        <p:spPr/>
        <p:txBody>
          <a:bodyPr/>
          <a:lstStyle/>
          <a:p>
            <a:r>
              <a:rPr lang="en-US" dirty="0"/>
              <a:t>Freddy Victorio</a:t>
            </a:r>
          </a:p>
          <a:p>
            <a:r>
              <a:rPr lang="en-US" dirty="0"/>
              <a:t>Supervisor</a:t>
            </a:r>
          </a:p>
        </p:txBody>
      </p:sp>
    </p:spTree>
    <p:extLst>
      <p:ext uri="{BB962C8B-B14F-4D97-AF65-F5344CB8AC3E}">
        <p14:creationId xmlns:p14="http://schemas.microsoft.com/office/powerpoint/2010/main" val="407504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eft Arrow Callout 39"/>
          <p:cNvSpPr>
            <a:spLocks noChangeArrowheads="1"/>
          </p:cNvSpPr>
          <p:nvPr/>
        </p:nvSpPr>
        <p:spPr bwMode="auto">
          <a:xfrm>
            <a:off x="5972175" y="1279525"/>
            <a:ext cx="2765425" cy="1729010"/>
          </a:xfrm>
          <a:prstGeom prst="leftArrowCallout">
            <a:avLst>
              <a:gd name="adj1" fmla="val 17519"/>
              <a:gd name="adj2" fmla="val 17991"/>
              <a:gd name="adj3" fmla="val 24989"/>
              <a:gd name="adj4" fmla="val 74366"/>
            </a:avLst>
          </a:prstGeom>
          <a:solidFill>
            <a:schemeClr val="bg1"/>
          </a:solidFill>
          <a:ln w="25400" algn="ctr">
            <a:solidFill>
              <a:schemeClr val="tx1"/>
            </a:solidFill>
            <a:miter lim="800000"/>
            <a:headEnd/>
            <a:tailEnd/>
          </a:ln>
        </p:spPr>
        <p:txBody>
          <a:bodyPr anchor="ctr"/>
          <a:lstStyle/>
          <a:p>
            <a:pPr eaLnBrk="0" hangingPunct="0"/>
            <a:endParaRPr lang="en-US" b="1" dirty="0"/>
          </a:p>
        </p:txBody>
      </p:sp>
      <p:sp>
        <p:nvSpPr>
          <p:cNvPr id="3075" name="Right Arrow Callout 38"/>
          <p:cNvSpPr>
            <a:spLocks noChangeArrowheads="1"/>
          </p:cNvSpPr>
          <p:nvPr/>
        </p:nvSpPr>
        <p:spPr bwMode="auto">
          <a:xfrm>
            <a:off x="247650" y="1276350"/>
            <a:ext cx="3025775" cy="2546350"/>
          </a:xfrm>
          <a:prstGeom prst="rightArrowCallout">
            <a:avLst>
              <a:gd name="adj1" fmla="val 19407"/>
              <a:gd name="adj2" fmla="val 18231"/>
              <a:gd name="adj3" fmla="val 26893"/>
              <a:gd name="adj4" fmla="val 72287"/>
            </a:avLst>
          </a:prstGeom>
          <a:solidFill>
            <a:schemeClr val="bg1"/>
          </a:solidFill>
          <a:ln w="25400" algn="ctr">
            <a:solidFill>
              <a:schemeClr val="tx1"/>
            </a:solidFill>
            <a:miter lim="800000"/>
            <a:headEnd/>
            <a:tailEnd/>
          </a:ln>
        </p:spPr>
        <p:txBody>
          <a:bodyPr anchor="ctr"/>
          <a:lstStyle/>
          <a:p>
            <a:pPr eaLnBrk="0" hangingPunct="0"/>
            <a:endParaRPr lang="en-US" b="1" dirty="0"/>
          </a:p>
        </p:txBody>
      </p:sp>
      <p:sp>
        <p:nvSpPr>
          <p:cNvPr id="50" name="Rectangle 49"/>
          <p:cNvSpPr/>
          <p:nvPr/>
        </p:nvSpPr>
        <p:spPr bwMode="auto">
          <a:xfrm>
            <a:off x="6791325" y="1317474"/>
            <a:ext cx="1819275" cy="1609186"/>
          </a:xfrm>
          <a:prstGeom prst="rect">
            <a:avLst/>
          </a:prstGeom>
          <a:solidFill>
            <a:schemeClr val="tx2">
              <a:lumMod val="20000"/>
              <a:lumOff val="80000"/>
            </a:schemeClr>
          </a:solidFill>
          <a:ln w="952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anchor="ctr" anchorCtr="1"/>
          <a:lstStyle/>
          <a:p>
            <a:r>
              <a:rPr lang="en-US" sz="1400" b="1" dirty="0"/>
              <a:t>DAI</a:t>
            </a:r>
          </a:p>
          <a:p>
            <a:r>
              <a:rPr lang="en-US" sz="1400" b="1" dirty="0"/>
              <a:t>GAFS BL</a:t>
            </a:r>
          </a:p>
          <a:p>
            <a:r>
              <a:rPr lang="en-US" sz="1400" b="1" dirty="0"/>
              <a:t>LMP</a:t>
            </a:r>
          </a:p>
          <a:p>
            <a:r>
              <a:rPr lang="en-US" sz="1400" b="1" dirty="0"/>
              <a:t>MISIL</a:t>
            </a:r>
          </a:p>
          <a:p>
            <a:r>
              <a:rPr lang="en-US" sz="1400" b="1" dirty="0"/>
              <a:t>SOMARDS</a:t>
            </a:r>
          </a:p>
          <a:p>
            <a:r>
              <a:rPr lang="en-US" sz="1400" b="1" dirty="0"/>
              <a:t>STARS</a:t>
            </a:r>
          </a:p>
          <a:p>
            <a:r>
              <a:rPr lang="en-US" sz="1400" b="1" dirty="0"/>
              <a:t>NAVY ERP</a:t>
            </a:r>
          </a:p>
        </p:txBody>
      </p:sp>
      <p:sp>
        <p:nvSpPr>
          <p:cNvPr id="66" name="Rectangle 65"/>
          <p:cNvSpPr/>
          <p:nvPr/>
        </p:nvSpPr>
        <p:spPr bwMode="auto">
          <a:xfrm>
            <a:off x="3399821" y="1353060"/>
            <a:ext cx="2454390" cy="2448148"/>
          </a:xfrm>
          <a:prstGeom prst="rect">
            <a:avLst/>
          </a:prstGeom>
          <a:solidFill>
            <a:srgbClr val="000099"/>
          </a:solidFill>
          <a:ln w="25400"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a:lstStyle/>
          <a:p>
            <a:pPr eaLnBrk="0" hangingPunct="0">
              <a:defRPr/>
            </a:pPr>
            <a:r>
              <a:rPr lang="en-US" b="1" dirty="0">
                <a:solidFill>
                  <a:schemeClr val="bg1"/>
                </a:solidFill>
                <a:ea typeface="ＭＳ Ｐゴシック" pitchFamily="1" charset="-128"/>
                <a:cs typeface="+mn-cs"/>
              </a:rPr>
              <a:t>Standard Contract Reconciliation Tool      </a:t>
            </a:r>
          </a:p>
          <a:p>
            <a:pPr eaLnBrk="0" hangingPunct="0">
              <a:defRPr/>
            </a:pPr>
            <a:r>
              <a:rPr lang="en-US" b="1" dirty="0">
                <a:solidFill>
                  <a:schemeClr val="bg1"/>
                </a:solidFill>
                <a:ea typeface="ＭＳ Ｐゴシック" pitchFamily="1" charset="-128"/>
              </a:rPr>
              <a:t>           </a:t>
            </a:r>
            <a:r>
              <a:rPr lang="en-US" b="1" dirty="0">
                <a:solidFill>
                  <a:schemeClr val="bg1"/>
                </a:solidFill>
                <a:ea typeface="ＭＳ Ｐゴシック" pitchFamily="1" charset="-128"/>
                <a:cs typeface="+mn-cs"/>
              </a:rPr>
              <a:t>(SCRT)</a:t>
            </a:r>
          </a:p>
        </p:txBody>
      </p:sp>
      <p:sp>
        <p:nvSpPr>
          <p:cNvPr id="28" name="Rectangle 27"/>
          <p:cNvSpPr/>
          <p:nvPr/>
        </p:nvSpPr>
        <p:spPr bwMode="auto">
          <a:xfrm>
            <a:off x="457200" y="73478"/>
            <a:ext cx="5943600" cy="477611"/>
          </a:xfrm>
          <a:prstGeom prst="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anchor="ctr"/>
          <a:lstStyle/>
          <a:p>
            <a:pPr eaLnBrk="0" hangingPunct="0">
              <a:defRPr/>
            </a:pPr>
            <a:endParaRPr lang="en-US" sz="1400" b="1" dirty="0">
              <a:solidFill>
                <a:schemeClr val="tx1"/>
              </a:solidFill>
              <a:ea typeface="ＭＳ Ｐゴシック" pitchFamily="1" charset="-128"/>
              <a:cs typeface="+mn-cs"/>
            </a:endParaRPr>
          </a:p>
          <a:p>
            <a:pPr eaLnBrk="0" hangingPunct="0">
              <a:defRPr/>
            </a:pPr>
            <a:r>
              <a:rPr lang="en-US" sz="2800" b="1" dirty="0">
                <a:solidFill>
                  <a:schemeClr val="tx1"/>
                </a:solidFill>
                <a:effectLst>
                  <a:outerShdw blurRad="38100" dist="38100" dir="2700000" algn="tl">
                    <a:srgbClr val="000000">
                      <a:alpha val="43137"/>
                    </a:srgbClr>
                  </a:outerShdw>
                </a:effectLst>
                <a:latin typeface="Calibri" pitchFamily="34" charset="0"/>
                <a:ea typeface="ＭＳ Ｐゴシック" pitchFamily="1" charset="-128"/>
                <a:cs typeface="Calibri" pitchFamily="34" charset="0"/>
              </a:rPr>
              <a:t>MOCAS Contract Reconciliation</a:t>
            </a:r>
          </a:p>
          <a:p>
            <a:pPr eaLnBrk="0" hangingPunct="0">
              <a:defRPr/>
            </a:pPr>
            <a:endParaRPr lang="en-US" sz="1400" b="1" dirty="0">
              <a:solidFill>
                <a:schemeClr val="tx1"/>
              </a:solidFill>
              <a:ea typeface="ＭＳ Ｐゴシック" pitchFamily="1" charset="-128"/>
              <a:cs typeface="+mn-cs"/>
            </a:endParaRPr>
          </a:p>
        </p:txBody>
      </p:sp>
      <p:sp>
        <p:nvSpPr>
          <p:cNvPr id="35" name="Rectangle 34"/>
          <p:cNvSpPr/>
          <p:nvPr/>
        </p:nvSpPr>
        <p:spPr bwMode="auto">
          <a:xfrm>
            <a:off x="342900" y="1341136"/>
            <a:ext cx="2026595" cy="1141228"/>
          </a:xfrm>
          <a:prstGeom prst="rect">
            <a:avLst/>
          </a:prstGeom>
          <a:solidFill>
            <a:schemeClr val="tx2">
              <a:lumMod val="20000"/>
              <a:lumOff val="80000"/>
            </a:schemeClr>
          </a:solidFill>
          <a:ln w="952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r>
              <a:rPr lang="en-US" b="1" dirty="0">
                <a:ea typeface="ＭＳ Ｐゴシック" pitchFamily="1" charset="-128"/>
                <a:cs typeface="+mn-cs"/>
              </a:rPr>
              <a:t>Obligations</a:t>
            </a:r>
          </a:p>
        </p:txBody>
      </p:sp>
      <p:sp>
        <p:nvSpPr>
          <p:cNvPr id="36" name="Rectangle 35"/>
          <p:cNvSpPr/>
          <p:nvPr/>
        </p:nvSpPr>
        <p:spPr bwMode="auto">
          <a:xfrm>
            <a:off x="342900" y="2571752"/>
            <a:ext cx="2005832" cy="1151546"/>
          </a:xfrm>
          <a:prstGeom prst="rect">
            <a:avLst/>
          </a:prstGeom>
          <a:solidFill>
            <a:schemeClr val="tx2">
              <a:lumMod val="20000"/>
              <a:lumOff val="80000"/>
            </a:schemeClr>
          </a:solidFill>
          <a:ln w="952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anchor="ctr" anchorCtr="1"/>
          <a:lstStyle/>
          <a:p>
            <a:pPr eaLnBrk="0" hangingPunct="0">
              <a:defRPr/>
            </a:pPr>
            <a:r>
              <a:rPr lang="en-US" b="1" dirty="0">
                <a:ea typeface="ＭＳ Ｐゴシック" pitchFamily="1" charset="-128"/>
                <a:cs typeface="+mn-cs"/>
              </a:rPr>
              <a:t>Disbursements</a:t>
            </a:r>
          </a:p>
        </p:txBody>
      </p:sp>
      <p:sp>
        <p:nvSpPr>
          <p:cNvPr id="41" name="TextBox 40"/>
          <p:cNvSpPr txBox="1"/>
          <p:nvPr/>
        </p:nvSpPr>
        <p:spPr>
          <a:xfrm rot="21247067">
            <a:off x="227868" y="966788"/>
            <a:ext cx="2314575" cy="385761"/>
          </a:xfrm>
          <a:prstGeom prst="rect">
            <a:avLst/>
          </a:prstGeom>
          <a:solidFill>
            <a:schemeClr val="bg1">
              <a:lumMod val="95000"/>
            </a:schemeClr>
          </a:solidFill>
          <a:ln w="25400">
            <a:solidFill>
              <a:schemeClr val="accent1">
                <a:lumMod val="50000"/>
              </a:schemeClr>
            </a:solidFill>
          </a:ln>
          <a:effectLst>
            <a:outerShdw blurRad="50800" dist="38100" algn="l" rotWithShape="0">
              <a:prstClr val="black">
                <a:alpha val="40000"/>
              </a:prstClr>
            </a:outerShdw>
          </a:effectLst>
        </p:spPr>
        <p:txBody>
          <a:bodyPr anchor="ctr" anchorCtr="1"/>
          <a:lstStyle/>
          <a:p>
            <a:pPr eaLnBrk="0" hangingPunct="0">
              <a:defRPr/>
            </a:pPr>
            <a:r>
              <a:rPr lang="en-US" sz="2000" b="1" i="1" dirty="0">
                <a:ea typeface="ＭＳ Ｐゴシック" pitchFamily="1" charset="-128"/>
              </a:rPr>
              <a:t>Entitlement</a:t>
            </a:r>
            <a:r>
              <a:rPr lang="en-US" sz="2000" b="1" i="1" dirty="0">
                <a:solidFill>
                  <a:schemeClr val="tx1"/>
                </a:solidFill>
                <a:ea typeface="ＭＳ Ｐゴシック" pitchFamily="1" charset="-128"/>
                <a:cs typeface="+mn-cs"/>
              </a:rPr>
              <a:t> Data</a:t>
            </a:r>
          </a:p>
        </p:txBody>
      </p:sp>
      <p:sp>
        <p:nvSpPr>
          <p:cNvPr id="43" name="TextBox 42"/>
          <p:cNvSpPr txBox="1"/>
          <p:nvPr/>
        </p:nvSpPr>
        <p:spPr>
          <a:xfrm rot="622481">
            <a:off x="6753225" y="1048946"/>
            <a:ext cx="2228850" cy="400110"/>
          </a:xfrm>
          <a:prstGeom prst="rect">
            <a:avLst/>
          </a:prstGeom>
          <a:solidFill>
            <a:schemeClr val="bg1">
              <a:lumMod val="95000"/>
            </a:schemeClr>
          </a:solidFill>
          <a:ln w="25400">
            <a:solidFill>
              <a:schemeClr val="accent1">
                <a:lumMod val="50000"/>
              </a:schemeClr>
            </a:solidFill>
          </a:ln>
          <a:effectLst>
            <a:outerShdw blurRad="50800" dist="38100" algn="l" rotWithShape="0">
              <a:prstClr val="black">
                <a:alpha val="40000"/>
              </a:prstClr>
            </a:outerShdw>
          </a:effectLst>
        </p:spPr>
        <p:txBody>
          <a:bodyPr wrap="square" anchor="ctr" anchorCtr="1">
            <a:spAutoFit/>
          </a:bodyPr>
          <a:lstStyle/>
          <a:p>
            <a:pPr eaLnBrk="0" hangingPunct="0">
              <a:defRPr/>
            </a:pPr>
            <a:r>
              <a:rPr lang="en-US" sz="2000" b="1" i="1" dirty="0">
                <a:solidFill>
                  <a:schemeClr val="tx1"/>
                </a:solidFill>
                <a:ea typeface="ＭＳ Ｐゴシック" pitchFamily="1" charset="-128"/>
                <a:cs typeface="+mn-cs"/>
              </a:rPr>
              <a:t>Accounting Data</a:t>
            </a:r>
          </a:p>
        </p:txBody>
      </p:sp>
      <p:sp>
        <p:nvSpPr>
          <p:cNvPr id="3094" name="TextBox 13"/>
          <p:cNvSpPr txBox="1">
            <a:spLocks noChangeArrowheads="1"/>
          </p:cNvSpPr>
          <p:nvPr/>
        </p:nvSpPr>
        <p:spPr bwMode="auto">
          <a:xfrm>
            <a:off x="330200" y="4793547"/>
            <a:ext cx="8366125" cy="1629807"/>
          </a:xfrm>
          <a:prstGeom prst="rect">
            <a:avLst/>
          </a:prstGeom>
          <a:solidFill>
            <a:schemeClr val="bg1"/>
          </a:solidFill>
          <a:ln w="60325" algn="ctr">
            <a:solidFill>
              <a:schemeClr val="tx1"/>
            </a:solidFill>
            <a:miter lim="800000"/>
            <a:headEnd/>
            <a:tailEnd/>
          </a:ln>
        </p:spPr>
        <p:txBody>
          <a:bodyPr tIns="91440" bIns="91440"/>
          <a:lstStyle/>
          <a:p>
            <a:pPr eaLnBrk="0" hangingPunct="0">
              <a:spcBef>
                <a:spcPts val="600"/>
              </a:spcBef>
            </a:pPr>
            <a:r>
              <a:rPr lang="en-US" sz="1600" dirty="0">
                <a:solidFill>
                  <a:schemeClr val="tx1"/>
                </a:solidFill>
              </a:rPr>
              <a:t>Reconciliation Process</a:t>
            </a:r>
          </a:p>
          <a:p>
            <a:pPr eaLnBrk="0" hangingPunct="0">
              <a:spcBef>
                <a:spcPts val="600"/>
              </a:spcBef>
              <a:buFont typeface="Arial" pitchFamily="34" charset="0"/>
              <a:buChar char="•"/>
            </a:pPr>
            <a:r>
              <a:rPr lang="en-US" sz="1600" dirty="0">
                <a:solidFill>
                  <a:schemeClr val="tx1"/>
                </a:solidFill>
              </a:rPr>
              <a:t> Receive case, establish case in Document Tracking Log and assign case to team / tech</a:t>
            </a:r>
          </a:p>
          <a:p>
            <a:pPr eaLnBrk="0" hangingPunct="0">
              <a:spcBef>
                <a:spcPts val="600"/>
              </a:spcBef>
              <a:buFont typeface="Arial" pitchFamily="34" charset="0"/>
              <a:buChar char="•"/>
            </a:pPr>
            <a:r>
              <a:rPr lang="en-US" sz="1600" dirty="0">
                <a:solidFill>
                  <a:schemeClr val="tx1"/>
                </a:solidFill>
              </a:rPr>
              <a:t> </a:t>
            </a:r>
            <a:r>
              <a:rPr lang="en-US" sz="1600" dirty="0"/>
              <a:t>Identify requested issue, research / determine scope of issue, determine corrective actions </a:t>
            </a:r>
          </a:p>
          <a:p>
            <a:pPr eaLnBrk="0" hangingPunct="0">
              <a:spcBef>
                <a:spcPts val="600"/>
              </a:spcBef>
              <a:buFont typeface="Arial" pitchFamily="34" charset="0"/>
              <a:buChar char="•"/>
            </a:pPr>
            <a:r>
              <a:rPr lang="en-US" sz="1600" dirty="0">
                <a:solidFill>
                  <a:schemeClr val="tx1"/>
                </a:solidFill>
              </a:rPr>
              <a:t> Process necessary corrections / adjustments to resolve issue, notify requestor of completion</a:t>
            </a:r>
          </a:p>
          <a:p>
            <a:pPr eaLnBrk="0" hangingPunct="0"/>
            <a:endParaRPr lang="en-US" sz="1600" dirty="0">
              <a:solidFill>
                <a:schemeClr val="tx1"/>
              </a:solidFill>
            </a:endParaRPr>
          </a:p>
        </p:txBody>
      </p:sp>
      <p:pic>
        <p:nvPicPr>
          <p:cNvPr id="3095" name="Picture 24" descr="C:\Documents and Settings\Benjamin_Novotny\Local Settings\Temporary Internet Files\Content.IE5\C8OGRKGA\MP900314082[1].jpg"/>
          <p:cNvPicPr>
            <a:picLocks noChangeAspect="1" noChangeArrowheads="1"/>
          </p:cNvPicPr>
          <p:nvPr/>
        </p:nvPicPr>
        <p:blipFill>
          <a:blip r:embed="rId3" cstate="print"/>
          <a:srcRect/>
          <a:stretch>
            <a:fillRect/>
          </a:stretch>
        </p:blipFill>
        <p:spPr bwMode="auto">
          <a:xfrm>
            <a:off x="3789363" y="2313778"/>
            <a:ext cx="1620837" cy="1343821"/>
          </a:xfrm>
          <a:prstGeom prst="rect">
            <a:avLst/>
          </a:prstGeom>
          <a:noFill/>
          <a:ln w="9525">
            <a:noFill/>
            <a:miter lim="800000"/>
            <a:headEnd/>
            <a:tailEnd/>
          </a:ln>
        </p:spPr>
      </p:pic>
      <p:sp>
        <p:nvSpPr>
          <p:cNvPr id="15" name="Rectangle 14"/>
          <p:cNvSpPr/>
          <p:nvPr/>
        </p:nvSpPr>
        <p:spPr>
          <a:xfrm>
            <a:off x="3204371" y="6488668"/>
            <a:ext cx="2393604" cy="276999"/>
          </a:xfrm>
          <a:prstGeom prst="rect">
            <a:avLst/>
          </a:prstGeom>
        </p:spPr>
        <p:txBody>
          <a:bodyPr wrap="none">
            <a:spAutoFit/>
          </a:bodyPr>
          <a:lstStyle/>
          <a:p>
            <a:pPr>
              <a:defRPr/>
            </a:pPr>
            <a:r>
              <a:rPr lang="en-US" sz="1200" b="1" dirty="0"/>
              <a:t>Integrity - Service - Innovation</a:t>
            </a:r>
          </a:p>
        </p:txBody>
      </p:sp>
      <p:sp>
        <p:nvSpPr>
          <p:cNvPr id="14" name="Left Arrow Callout 39"/>
          <p:cNvSpPr>
            <a:spLocks noChangeArrowheads="1"/>
          </p:cNvSpPr>
          <p:nvPr/>
        </p:nvSpPr>
        <p:spPr bwMode="auto">
          <a:xfrm>
            <a:off x="5991225" y="3034098"/>
            <a:ext cx="2765425" cy="1297609"/>
          </a:xfrm>
          <a:prstGeom prst="leftArrowCallout">
            <a:avLst>
              <a:gd name="adj1" fmla="val 17519"/>
              <a:gd name="adj2" fmla="val 17991"/>
              <a:gd name="adj3" fmla="val 24989"/>
              <a:gd name="adj4" fmla="val 74366"/>
            </a:avLst>
          </a:prstGeom>
          <a:solidFill>
            <a:schemeClr val="bg1"/>
          </a:solidFill>
          <a:ln w="25400" algn="ctr">
            <a:solidFill>
              <a:schemeClr val="tx1"/>
            </a:solidFill>
            <a:miter lim="800000"/>
            <a:headEnd/>
            <a:tailEnd/>
          </a:ln>
        </p:spPr>
        <p:txBody>
          <a:bodyPr anchor="ctr"/>
          <a:lstStyle/>
          <a:p>
            <a:pPr eaLnBrk="0" hangingPunct="0"/>
            <a:endParaRPr lang="en-US" b="1" dirty="0"/>
          </a:p>
        </p:txBody>
      </p:sp>
      <p:sp>
        <p:nvSpPr>
          <p:cNvPr id="16" name="Rectangle 15"/>
          <p:cNvSpPr/>
          <p:nvPr/>
        </p:nvSpPr>
        <p:spPr bwMode="auto">
          <a:xfrm>
            <a:off x="6826250" y="3147525"/>
            <a:ext cx="1819275" cy="1072667"/>
          </a:xfrm>
          <a:prstGeom prst="rect">
            <a:avLst/>
          </a:prstGeom>
          <a:solidFill>
            <a:schemeClr val="tx2">
              <a:lumMod val="20000"/>
              <a:lumOff val="80000"/>
            </a:schemeClr>
          </a:solidFill>
          <a:ln w="9525" cap="flat" cmpd="sng" algn="ctr">
            <a:solidFill>
              <a:schemeClr val="bg1"/>
            </a:solidFill>
            <a:prstDash val="solid"/>
            <a:round/>
            <a:headEnd type="none" w="med" len="med"/>
            <a:tailEnd type="none" w="med" len="med"/>
          </a:ln>
          <a:effectLst/>
          <a:scene3d>
            <a:camera prst="orthographicFront"/>
            <a:lightRig rig="threePt" dir="t"/>
          </a:scene3d>
          <a:sp3d>
            <a:bevelT prst="relaxedInset"/>
          </a:sp3d>
        </p:spPr>
        <p:txBody>
          <a:bodyPr anchor="ctr" anchorCtr="1"/>
          <a:lstStyle/>
          <a:p>
            <a:r>
              <a:rPr lang="en-US" sz="1400" b="1" dirty="0"/>
              <a:t>DEAMS</a:t>
            </a:r>
          </a:p>
          <a:p>
            <a:r>
              <a:rPr lang="en-US" sz="1400" b="1" dirty="0"/>
              <a:t>GFEBS</a:t>
            </a:r>
          </a:p>
        </p:txBody>
      </p:sp>
      <p:sp>
        <p:nvSpPr>
          <p:cNvPr id="2" name="TextBox 1"/>
          <p:cNvSpPr txBox="1"/>
          <p:nvPr/>
        </p:nvSpPr>
        <p:spPr>
          <a:xfrm>
            <a:off x="6096000" y="1978020"/>
            <a:ext cx="762000" cy="276999"/>
          </a:xfrm>
          <a:prstGeom prst="rect">
            <a:avLst/>
          </a:prstGeom>
          <a:noFill/>
        </p:spPr>
        <p:txBody>
          <a:bodyPr wrap="square" rtlCol="0">
            <a:spAutoFit/>
          </a:bodyPr>
          <a:lstStyle/>
          <a:p>
            <a:r>
              <a:rPr lang="en-US" sz="1200" b="1" i="1" dirty="0"/>
              <a:t>Current</a:t>
            </a:r>
          </a:p>
        </p:txBody>
      </p:sp>
      <p:sp>
        <p:nvSpPr>
          <p:cNvPr id="17" name="TextBox 16"/>
          <p:cNvSpPr txBox="1"/>
          <p:nvPr/>
        </p:nvSpPr>
        <p:spPr>
          <a:xfrm>
            <a:off x="6096000" y="3545701"/>
            <a:ext cx="762000" cy="276999"/>
          </a:xfrm>
          <a:prstGeom prst="rect">
            <a:avLst/>
          </a:prstGeom>
          <a:noFill/>
        </p:spPr>
        <p:txBody>
          <a:bodyPr wrap="square" rtlCol="0">
            <a:spAutoFit/>
          </a:bodyPr>
          <a:lstStyle/>
          <a:p>
            <a:r>
              <a:rPr lang="en-US" sz="1200" b="1" i="1" dirty="0"/>
              <a:t>Future</a:t>
            </a:r>
          </a:p>
        </p:txBody>
      </p:sp>
      <p:sp>
        <p:nvSpPr>
          <p:cNvPr id="3" name="Slide Number Placeholder 2"/>
          <p:cNvSpPr>
            <a:spLocks noGrp="1"/>
          </p:cNvSpPr>
          <p:nvPr>
            <p:ph type="sldNum" sz="quarter" idx="12"/>
          </p:nvPr>
        </p:nvSpPr>
        <p:spPr/>
        <p:txBody>
          <a:bodyPr/>
          <a:lstStyle/>
          <a:p>
            <a:fld id="{2C4898AF-1F4D-4737-8FEA-706E03585D5F}" type="slidenum">
              <a:rPr lang="en-US" smtClean="0"/>
              <a:pPr/>
              <a:t>2</a:t>
            </a:fld>
            <a:endParaRPr lang="en-US" dirty="0"/>
          </a:p>
        </p:txBody>
      </p:sp>
      <p:sp>
        <p:nvSpPr>
          <p:cNvPr id="19" name="Date Placeholder 4"/>
          <p:cNvSpPr>
            <a:spLocks noGrp="1"/>
          </p:cNvSpPr>
          <p:nvPr>
            <p:ph type="dt" sz="half" idx="10"/>
          </p:nvPr>
        </p:nvSpPr>
        <p:spPr>
          <a:xfrm>
            <a:off x="457200" y="6562344"/>
            <a:ext cx="2133600" cy="168275"/>
          </a:xfrm>
        </p:spPr>
        <p:txBody>
          <a:bodyPr/>
          <a:lstStyle/>
          <a:p>
            <a:fld id="{F282ED63-F903-49E3-90B1-C22521C242F8}" type="datetime1">
              <a:rPr lang="en-US" smtClean="0"/>
              <a:pPr/>
              <a:t>10/4/2024</a:t>
            </a:fld>
            <a:endParaRPr lang="en-US" dirty="0"/>
          </a:p>
        </p:txBody>
      </p:sp>
      <p:sp>
        <p:nvSpPr>
          <p:cNvPr id="20" name="Footer Placeholder 5"/>
          <p:cNvSpPr>
            <a:spLocks noGrp="1"/>
          </p:cNvSpPr>
          <p:nvPr>
            <p:ph type="ftr" sz="quarter" idx="11"/>
          </p:nvPr>
        </p:nvSpPr>
        <p:spPr>
          <a:xfrm>
            <a:off x="3124200" y="6562344"/>
            <a:ext cx="2895600" cy="168275"/>
          </a:xfrm>
        </p:spPr>
        <p:txBody>
          <a:bodyPr/>
          <a:lstStyle/>
          <a:p>
            <a:r>
              <a:rPr lang="en-US" dirty="0"/>
              <a:t>Integrity - Service - Innovation</a:t>
            </a:r>
          </a:p>
        </p:txBody>
      </p:sp>
    </p:spTree>
    <p:extLst>
      <p:ext uri="{BB962C8B-B14F-4D97-AF65-F5344CB8AC3E}">
        <p14:creationId xmlns:p14="http://schemas.microsoft.com/office/powerpoint/2010/main" val="3033033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Root Cause of Reconciliation</a:t>
            </a:r>
          </a:p>
        </p:txBody>
      </p:sp>
      <p:sp>
        <p:nvSpPr>
          <p:cNvPr id="11" name="Rectangle 3"/>
          <p:cNvSpPr>
            <a:spLocks noChangeArrowheads="1"/>
          </p:cNvSpPr>
          <p:nvPr/>
        </p:nvSpPr>
        <p:spPr bwMode="auto">
          <a:xfrm>
            <a:off x="622300" y="889000"/>
            <a:ext cx="79883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spcBef>
                <a:spcPct val="20000"/>
              </a:spcBef>
              <a:buClr>
                <a:srgbClr val="000066"/>
              </a:buClr>
              <a:buFont typeface="Wingdings 2" pitchFamily="18" charset="2"/>
              <a:buChar char=""/>
              <a:defRPr sz="2400">
                <a:solidFill>
                  <a:srgbClr val="000099"/>
                </a:solidFill>
                <a:latin typeface="Arial" charset="0"/>
              </a:defRPr>
            </a:lvl1pPr>
            <a:lvl2pPr marL="742950" indent="-285750">
              <a:spcBef>
                <a:spcPct val="20000"/>
              </a:spcBef>
              <a:buClr>
                <a:srgbClr val="000066"/>
              </a:buClr>
              <a:buFont typeface="Wingdings 2" pitchFamily="18" charset="2"/>
              <a:buChar char="P"/>
              <a:defRPr sz="2000">
                <a:solidFill>
                  <a:srgbClr val="000000"/>
                </a:solidFill>
                <a:latin typeface="Arial" charset="0"/>
              </a:defRPr>
            </a:lvl2pPr>
            <a:lvl3pPr marL="1085850" indent="-228600">
              <a:spcBef>
                <a:spcPct val="20000"/>
              </a:spcBef>
              <a:buClr>
                <a:srgbClr val="000066"/>
              </a:buClr>
              <a:buFont typeface="Wingdings 2" pitchFamily="18" charset="2"/>
              <a:buChar char=""/>
              <a:defRPr sz="2000">
                <a:solidFill>
                  <a:srgbClr val="000000"/>
                </a:solidFill>
                <a:latin typeface="Arial" charset="0"/>
              </a:defRPr>
            </a:lvl3pPr>
            <a:lvl4pPr marL="1428750" indent="-228600">
              <a:spcBef>
                <a:spcPct val="20000"/>
              </a:spcBef>
              <a:buClr>
                <a:srgbClr val="000066"/>
              </a:buClr>
              <a:buFont typeface="Wingdings 2" pitchFamily="18" charset="2"/>
              <a:buChar char=""/>
              <a:defRPr sz="2000">
                <a:solidFill>
                  <a:srgbClr val="000000"/>
                </a:solidFill>
                <a:latin typeface="Arial" charset="0"/>
              </a:defRPr>
            </a:lvl4pPr>
            <a:lvl5pPr marL="1771650" indent="-228600">
              <a:spcBef>
                <a:spcPct val="20000"/>
              </a:spcBef>
              <a:buClr>
                <a:srgbClr val="000066"/>
              </a:buClr>
              <a:buFont typeface="Wingdings 2" pitchFamily="18" charset="2"/>
              <a:buChar char=""/>
              <a:defRPr sz="2000">
                <a:solidFill>
                  <a:srgbClr val="000000"/>
                </a:solidFill>
                <a:latin typeface="Arial" charset="0"/>
              </a:defRPr>
            </a:lvl5pPr>
            <a:lvl6pPr marL="2228850" indent="-228600" eaLnBrk="0" fontAlgn="base" hangingPunct="0">
              <a:spcBef>
                <a:spcPct val="20000"/>
              </a:spcBef>
              <a:spcAft>
                <a:spcPct val="0"/>
              </a:spcAft>
              <a:buClr>
                <a:srgbClr val="000066"/>
              </a:buClr>
              <a:buFont typeface="Wingdings 2" pitchFamily="18" charset="2"/>
              <a:buChar char=""/>
              <a:defRPr sz="2000">
                <a:solidFill>
                  <a:srgbClr val="000000"/>
                </a:solidFill>
                <a:latin typeface="Arial" charset="0"/>
              </a:defRPr>
            </a:lvl6pPr>
            <a:lvl7pPr marL="2686050" indent="-228600" eaLnBrk="0" fontAlgn="base" hangingPunct="0">
              <a:spcBef>
                <a:spcPct val="20000"/>
              </a:spcBef>
              <a:spcAft>
                <a:spcPct val="0"/>
              </a:spcAft>
              <a:buClr>
                <a:srgbClr val="000066"/>
              </a:buClr>
              <a:buFont typeface="Wingdings 2" pitchFamily="18" charset="2"/>
              <a:buChar char=""/>
              <a:defRPr sz="2000">
                <a:solidFill>
                  <a:srgbClr val="000000"/>
                </a:solidFill>
                <a:latin typeface="Arial" charset="0"/>
              </a:defRPr>
            </a:lvl7pPr>
            <a:lvl8pPr marL="3143250" indent="-228600" eaLnBrk="0" fontAlgn="base" hangingPunct="0">
              <a:spcBef>
                <a:spcPct val="20000"/>
              </a:spcBef>
              <a:spcAft>
                <a:spcPct val="0"/>
              </a:spcAft>
              <a:buClr>
                <a:srgbClr val="000066"/>
              </a:buClr>
              <a:buFont typeface="Wingdings 2" pitchFamily="18" charset="2"/>
              <a:buChar char=""/>
              <a:defRPr sz="2000">
                <a:solidFill>
                  <a:srgbClr val="000000"/>
                </a:solidFill>
                <a:latin typeface="Arial" charset="0"/>
              </a:defRPr>
            </a:lvl8pPr>
            <a:lvl9pPr marL="3600450" indent="-228600" eaLnBrk="0" fontAlgn="base" hangingPunct="0">
              <a:spcBef>
                <a:spcPct val="20000"/>
              </a:spcBef>
              <a:spcAft>
                <a:spcPct val="0"/>
              </a:spcAft>
              <a:buClr>
                <a:srgbClr val="000066"/>
              </a:buClr>
              <a:buFont typeface="Wingdings 2" pitchFamily="18" charset="2"/>
              <a:buChar char=""/>
              <a:defRPr sz="2000">
                <a:solidFill>
                  <a:srgbClr val="000000"/>
                </a:solidFill>
                <a:latin typeface="Arial" charset="0"/>
              </a:defRPr>
            </a:lvl9pPr>
          </a:lstStyle>
          <a:p>
            <a:r>
              <a:rPr lang="en-US" altLang="en-US" sz="1400" dirty="0"/>
              <a:t>Complex Contract Structure </a:t>
            </a:r>
          </a:p>
          <a:p>
            <a:pPr lvl="1"/>
            <a:r>
              <a:rPr lang="en-US" altLang="en-US" sz="1400" dirty="0"/>
              <a:t>Frequent Modification</a:t>
            </a:r>
          </a:p>
          <a:p>
            <a:pPr lvl="1"/>
            <a:r>
              <a:rPr lang="en-US" altLang="en-US" sz="1400" dirty="0"/>
              <a:t>Conflicting payment and billing instructions</a:t>
            </a:r>
          </a:p>
          <a:p>
            <a:pPr lvl="1"/>
            <a:r>
              <a:rPr lang="en-US" altLang="en-US" sz="1400" dirty="0"/>
              <a:t>Complex CLIN Structure</a:t>
            </a:r>
          </a:p>
          <a:p>
            <a:pPr lvl="1"/>
            <a:r>
              <a:rPr lang="en-US" altLang="en-US" sz="1400" dirty="0"/>
              <a:t>PGI – Payment instructions</a:t>
            </a:r>
          </a:p>
          <a:p>
            <a:pPr lvl="1"/>
            <a:r>
              <a:rPr lang="en-US" altLang="en-US" sz="1400" dirty="0"/>
              <a:t>Financing</a:t>
            </a:r>
          </a:p>
          <a:p>
            <a:pPr marL="457200" lvl="1" indent="0">
              <a:buNone/>
            </a:pPr>
            <a:endParaRPr lang="en-US" altLang="en-US" sz="1400" dirty="0"/>
          </a:p>
          <a:p>
            <a:r>
              <a:rPr lang="en-US" altLang="en-US" sz="1400" dirty="0"/>
              <a:t>Contractor Issues</a:t>
            </a:r>
          </a:p>
          <a:p>
            <a:pPr lvl="1"/>
            <a:r>
              <a:rPr lang="en-US" altLang="en-US" sz="1400" dirty="0"/>
              <a:t>Line item information / ACRN missing or incorrect depending on contract terms</a:t>
            </a:r>
          </a:p>
          <a:p>
            <a:pPr lvl="1"/>
            <a:r>
              <a:rPr lang="en-US" altLang="en-US" sz="1400" dirty="0"/>
              <a:t>Confusion regarding PGI</a:t>
            </a:r>
          </a:p>
          <a:p>
            <a:pPr lvl="1"/>
            <a:r>
              <a:rPr lang="en-US" altLang="en-US" sz="1400" dirty="0"/>
              <a:t>Confusion regarding financing </a:t>
            </a:r>
          </a:p>
          <a:p>
            <a:pPr lvl="1"/>
            <a:endParaRPr lang="en-US" altLang="en-US" sz="1400" dirty="0"/>
          </a:p>
          <a:p>
            <a:r>
              <a:rPr lang="en-US" altLang="en-US" sz="1400" dirty="0"/>
              <a:t>DFAS Issues</a:t>
            </a:r>
          </a:p>
          <a:p>
            <a:pPr lvl="1"/>
            <a:r>
              <a:rPr lang="en-US" altLang="en-US" sz="1400" dirty="0"/>
              <a:t>Manual processes are open to errors</a:t>
            </a:r>
          </a:p>
          <a:p>
            <a:endParaRPr lang="en-US" altLang="en-US" sz="1400" dirty="0"/>
          </a:p>
          <a:p>
            <a:r>
              <a:rPr lang="en-US" altLang="en-US" sz="1400" dirty="0"/>
              <a:t>Contract Closeout</a:t>
            </a:r>
          </a:p>
          <a:p>
            <a:pPr lvl="1"/>
            <a:r>
              <a:rPr lang="en-US" altLang="en-US" sz="1400" dirty="0"/>
              <a:t>Balancing of CLINS / Funds before Closeout</a:t>
            </a:r>
          </a:p>
          <a:p>
            <a:pPr lvl="1"/>
            <a:r>
              <a:rPr lang="en-US" altLang="en-US" sz="1400" dirty="0"/>
              <a:t>Canceling Funds</a:t>
            </a:r>
          </a:p>
          <a:p>
            <a:pPr lvl="1"/>
            <a:r>
              <a:rPr lang="en-US" altLang="en-US" sz="1400" dirty="0"/>
              <a:t>Cancelled Funds</a:t>
            </a:r>
          </a:p>
          <a:p>
            <a:pPr lvl="2"/>
            <a:r>
              <a:rPr lang="en-US" altLang="en-US" sz="1400" dirty="0"/>
              <a:t>Requires Current Year Funds</a:t>
            </a:r>
          </a:p>
          <a:p>
            <a:pPr lvl="2"/>
            <a:r>
              <a:rPr lang="en-US" altLang="en-US" sz="1400" dirty="0"/>
              <a:t>Funding Station</a:t>
            </a:r>
          </a:p>
          <a:p>
            <a:pPr lvl="1"/>
            <a:endParaRPr lang="en-US" altLang="en-US" sz="1600" dirty="0"/>
          </a:p>
          <a:p>
            <a:pPr marL="457200" lvl="1" indent="0">
              <a:buNone/>
            </a:pPr>
            <a:endParaRPr lang="en-US" altLang="en-US" sz="1600" dirty="0"/>
          </a:p>
          <a:p>
            <a:pPr eaLnBrk="1" hangingPunct="1"/>
            <a:endParaRPr lang="en-US" altLang="en-US" sz="1600" dirty="0"/>
          </a:p>
        </p:txBody>
      </p:sp>
      <p:sp>
        <p:nvSpPr>
          <p:cNvPr id="4" name="Date Placeholder 3"/>
          <p:cNvSpPr>
            <a:spLocks noGrp="1"/>
          </p:cNvSpPr>
          <p:nvPr>
            <p:ph type="dt" sz="half" idx="10"/>
          </p:nvPr>
        </p:nvSpPr>
        <p:spPr/>
        <p:txBody>
          <a:bodyPr/>
          <a:lstStyle/>
          <a:p>
            <a:fld id="{8012AF78-3668-45B7-BE97-821BB26148F3}" type="datetime1">
              <a:rPr lang="en-US" smtClean="0"/>
              <a:t>10/4/2024</a:t>
            </a:fld>
            <a:endParaRPr lang="en-US" dirty="0"/>
          </a:p>
        </p:txBody>
      </p:sp>
      <p:sp>
        <p:nvSpPr>
          <p:cNvPr id="8" name="Slide Number Placeholder 7"/>
          <p:cNvSpPr>
            <a:spLocks noGrp="1"/>
          </p:cNvSpPr>
          <p:nvPr>
            <p:ph type="sldNum" sz="quarter" idx="12"/>
          </p:nvPr>
        </p:nvSpPr>
        <p:spPr/>
        <p:txBody>
          <a:bodyPr/>
          <a:lstStyle/>
          <a:p>
            <a:fld id="{ADB0A4B7-05AF-4F5F-8812-770AA6AFFD2E}" type="slidenum">
              <a:rPr lang="en-US" smtClean="0"/>
              <a:pPr/>
              <a:t>3</a:t>
            </a:fld>
            <a:endParaRPr lang="en-US" dirty="0"/>
          </a:p>
        </p:txBody>
      </p:sp>
    </p:spTree>
    <p:extLst>
      <p:ext uri="{BB962C8B-B14F-4D97-AF65-F5344CB8AC3E}">
        <p14:creationId xmlns:p14="http://schemas.microsoft.com/office/powerpoint/2010/main" val="351718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dirty="0"/>
              <a:t>Reconciliation Order of Execution</a:t>
            </a:r>
            <a:endParaRPr dirty="0">
              <a:solidFill>
                <a:srgbClr val="FF0000"/>
              </a:solidFill>
            </a:endParaRPr>
          </a:p>
        </p:txBody>
      </p:sp>
      <p:sp>
        <p:nvSpPr>
          <p:cNvPr id="22531" name="Date Placeholder 4"/>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buChar char="ü"/>
              <a:defRPr sz="1350">
                <a:solidFill>
                  <a:srgbClr val="293685"/>
                </a:solidFill>
                <a:latin typeface="Arial" panose="020B0604020202020204" pitchFamily="34" charset="0"/>
                <a:cs typeface="Arial" panose="020B0604020202020204" pitchFamily="34" charset="0"/>
              </a:defRPr>
            </a:lvl1pPr>
            <a:lvl2pPr marL="417910" indent="-160735">
              <a:spcBef>
                <a:spcPct val="20000"/>
              </a:spcBef>
              <a:defRPr sz="1125">
                <a:solidFill>
                  <a:srgbClr val="000000"/>
                </a:solidFill>
                <a:latin typeface="Arial" panose="020B0604020202020204" pitchFamily="34" charset="0"/>
                <a:cs typeface="Arial" panose="020B0604020202020204" pitchFamily="34" charset="0"/>
              </a:defRPr>
            </a:lvl2pPr>
            <a:lvl3pPr marL="642938" indent="-128588">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900113" indent="-128588">
              <a:spcBef>
                <a:spcPct val="20000"/>
              </a:spcBef>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4pPr>
            <a:lvl5pPr marL="1157288" indent="-128588">
              <a:spcBef>
                <a:spcPct val="20000"/>
              </a:spcBef>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5pPr>
            <a:lvl6pPr marL="1414463"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6pPr>
            <a:lvl7pPr marL="1671638"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7pPr>
            <a:lvl8pPr marL="1928813"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8pPr>
            <a:lvl9pPr marL="2185988"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9pPr>
          </a:lstStyle>
          <a:p>
            <a:pPr fontAlgn="base">
              <a:spcBef>
                <a:spcPct val="0"/>
              </a:spcBef>
              <a:spcAft>
                <a:spcPct val="0"/>
              </a:spcAft>
              <a:buNone/>
            </a:pPr>
            <a:fld id="{29CF8120-40EB-44E1-8263-468C4D1F43BD}" type="datetime1">
              <a:rPr lang="en-US" altLang="en-US" sz="450">
                <a:solidFill>
                  <a:srgbClr val="FFFFFF"/>
                </a:solidFill>
              </a:rPr>
              <a:pPr fontAlgn="base">
                <a:spcBef>
                  <a:spcPct val="0"/>
                </a:spcBef>
                <a:spcAft>
                  <a:spcPct val="0"/>
                </a:spcAft>
                <a:buNone/>
              </a:pPr>
              <a:t>10/4/2024</a:t>
            </a:fld>
            <a:endParaRPr lang="en-US" altLang="en-US" sz="450" dirty="0">
              <a:solidFill>
                <a:srgbClr val="FFFFFF"/>
              </a:solidFill>
            </a:endParaRPr>
          </a:p>
        </p:txBody>
      </p:sp>
      <p:sp>
        <p:nvSpPr>
          <p:cNvPr id="6" name="Footer Placeholder 5"/>
          <p:cNvSpPr>
            <a:spLocks noGrp="1"/>
          </p:cNvSpPr>
          <p:nvPr>
            <p:ph type="ftr" sz="quarter" idx="11"/>
          </p:nvPr>
        </p:nvSpPr>
        <p:spPr/>
        <p:txBody>
          <a:bodyPr/>
          <a:lstStyle/>
          <a:p>
            <a:pPr>
              <a:defRPr/>
            </a:pPr>
            <a:r>
              <a:rPr lang="en-US" dirty="0">
                <a:solidFill>
                  <a:prstClr val="white"/>
                </a:solidFill>
              </a:rPr>
              <a:t>Integrity - Service - Innovation</a:t>
            </a:r>
          </a:p>
        </p:txBody>
      </p:sp>
      <p:sp>
        <p:nvSpPr>
          <p:cNvPr id="22533" name="Slide Number Placeholder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buChar char="ü"/>
              <a:defRPr sz="1350">
                <a:solidFill>
                  <a:srgbClr val="293685"/>
                </a:solidFill>
                <a:latin typeface="Arial" panose="020B0604020202020204" pitchFamily="34" charset="0"/>
                <a:cs typeface="Arial" panose="020B0604020202020204" pitchFamily="34" charset="0"/>
              </a:defRPr>
            </a:lvl1pPr>
            <a:lvl2pPr marL="417910" indent="-160735">
              <a:spcBef>
                <a:spcPct val="20000"/>
              </a:spcBef>
              <a:defRPr sz="1125">
                <a:solidFill>
                  <a:srgbClr val="000000"/>
                </a:solidFill>
                <a:latin typeface="Arial" panose="020B0604020202020204" pitchFamily="34" charset="0"/>
                <a:cs typeface="Arial" panose="020B0604020202020204" pitchFamily="34" charset="0"/>
              </a:defRPr>
            </a:lvl2pPr>
            <a:lvl3pPr marL="642938" indent="-128588">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900113" indent="-128588">
              <a:spcBef>
                <a:spcPct val="20000"/>
              </a:spcBef>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4pPr>
            <a:lvl5pPr marL="1157288" indent="-128588">
              <a:spcBef>
                <a:spcPct val="20000"/>
              </a:spcBef>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5pPr>
            <a:lvl6pPr marL="1414463"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6pPr>
            <a:lvl7pPr marL="1671638"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7pPr>
            <a:lvl8pPr marL="1928813"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8pPr>
            <a:lvl9pPr marL="2185988" indent="-128588" eaLnBrk="0" fontAlgn="base" hangingPunct="0">
              <a:spcBef>
                <a:spcPct val="20000"/>
              </a:spcBef>
              <a:spcAft>
                <a:spcPct val="0"/>
              </a:spcAft>
              <a:buFont typeface="Arial" panose="020B0604020202020204" pitchFamily="34" charset="0"/>
              <a:buChar char="•"/>
              <a:defRPr sz="900">
                <a:solidFill>
                  <a:srgbClr val="000000"/>
                </a:solidFill>
                <a:latin typeface="Arial" panose="020B0604020202020204" pitchFamily="34" charset="0"/>
                <a:cs typeface="Arial" panose="020B0604020202020204" pitchFamily="34" charset="0"/>
              </a:defRPr>
            </a:lvl9pPr>
          </a:lstStyle>
          <a:p>
            <a:pPr fontAlgn="base">
              <a:spcBef>
                <a:spcPct val="0"/>
              </a:spcBef>
              <a:spcAft>
                <a:spcPct val="0"/>
              </a:spcAft>
              <a:buNone/>
            </a:pPr>
            <a:fld id="{4ECF9F3A-BCD5-489F-9EC5-B0F415FD6168}" type="slidenum">
              <a:rPr lang="en-US" altLang="en-US" sz="450">
                <a:solidFill>
                  <a:srgbClr val="FFFFFF"/>
                </a:solidFill>
              </a:rPr>
              <a:pPr fontAlgn="base">
                <a:spcBef>
                  <a:spcPct val="0"/>
                </a:spcBef>
                <a:spcAft>
                  <a:spcPct val="0"/>
                </a:spcAft>
                <a:buNone/>
              </a:pPr>
              <a:t>4</a:t>
            </a:fld>
            <a:endParaRPr lang="en-US" altLang="en-US" sz="450" dirty="0">
              <a:solidFill>
                <a:srgbClr val="FFFFFF"/>
              </a:solidFill>
            </a:endParaRPr>
          </a:p>
        </p:txBody>
      </p:sp>
      <p:sp>
        <p:nvSpPr>
          <p:cNvPr id="3" name="Content Placeholder 2">
            <a:extLst>
              <a:ext uri="{FF2B5EF4-FFF2-40B4-BE49-F238E27FC236}">
                <a16:creationId xmlns:a16="http://schemas.microsoft.com/office/drawing/2014/main" id="{C6161A19-5143-F430-12A8-8A1F3B199FD9}"/>
              </a:ext>
            </a:extLst>
          </p:cNvPr>
          <p:cNvSpPr txBox="1">
            <a:spLocks noGrp="1"/>
          </p:cNvSpPr>
          <p:nvPr>
            <p:ph sz="half" idx="1"/>
          </p:nvPr>
        </p:nvSpPr>
        <p:spPr>
          <a:xfrm>
            <a:off x="304800" y="911539"/>
            <a:ext cx="8534400" cy="2926955"/>
          </a:xfrm>
          <a:prstGeom prst="rect">
            <a:avLst/>
          </a:prstGeom>
          <a:noFill/>
          <a:ln w="12700">
            <a:solidFill>
              <a:schemeClr val="tx1"/>
            </a:solidFill>
          </a:ln>
        </p:spPr>
        <p:txBody>
          <a:bodyPr wrap="square" rtlCol="0">
            <a:spAutoFit/>
          </a:bodyPr>
          <a:lstStyle/>
          <a:p>
            <a:pPr marL="342900" marR="442595" indent="-342900">
              <a:spcBef>
                <a:spcPct val="20000"/>
              </a:spcBef>
              <a:buClr>
                <a:srgbClr val="000066"/>
              </a:buClr>
              <a:buFont typeface="Wingdings" panose="05000000000000000000" pitchFamily="2" charset="2"/>
              <a:buChar char="Ø"/>
              <a:tabLst>
                <a:tab pos="354965" algn="l"/>
                <a:tab pos="355600" algn="l"/>
              </a:tabLst>
              <a:defRPr/>
            </a:pPr>
            <a:r>
              <a:rPr lang="en-US" sz="2400" dirty="0">
                <a:solidFill>
                  <a:srgbClr val="293685"/>
                </a:solidFill>
                <a:latin typeface="Arial" pitchFamily="34" charset="0"/>
                <a:ea typeface="+mj-ea"/>
                <a:cs typeface="Arial" pitchFamily="34" charset="0"/>
              </a:rPr>
              <a:t>Technician workload priorities are as follows:</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JCOs </a:t>
            </a:r>
            <a:r>
              <a:rPr lang="en-US" sz="1500" dirty="0">
                <a:solidFill>
                  <a:srgbClr val="000000"/>
                </a:solidFill>
                <a:latin typeface="Arial" pitchFamily="34" charset="0"/>
                <a:cs typeface="Arial" pitchFamily="34" charset="0"/>
              </a:rPr>
              <a:t>- Invoice not payable from entitlement- prevent interest, expedite payment </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Canceling funds items (CFR) </a:t>
            </a:r>
            <a:r>
              <a:rPr lang="en-US" sz="1500" dirty="0">
                <a:solidFill>
                  <a:srgbClr val="000000"/>
                </a:solidFill>
                <a:latin typeface="Arial" pitchFamily="34" charset="0"/>
                <a:cs typeface="Arial" pitchFamily="34" charset="0"/>
              </a:rPr>
              <a:t>-</a:t>
            </a:r>
            <a:r>
              <a:rPr lang="en-US" sz="1500" b="1" dirty="0">
                <a:solidFill>
                  <a:srgbClr val="000000"/>
                </a:solidFill>
                <a:latin typeface="Arial" pitchFamily="34" charset="0"/>
                <a:cs typeface="Arial" pitchFamily="34" charset="0"/>
              </a:rPr>
              <a:t> </a:t>
            </a:r>
            <a:r>
              <a:rPr lang="en-US" sz="1500" dirty="0">
                <a:solidFill>
                  <a:srgbClr val="000000"/>
                </a:solidFill>
                <a:latin typeface="Arial" pitchFamily="34" charset="0"/>
                <a:cs typeface="Arial" pitchFamily="34" charset="0"/>
              </a:rPr>
              <a:t>At risk of canceling</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EXP </a:t>
            </a:r>
            <a:r>
              <a:rPr lang="en-US" sz="1500" dirty="0">
                <a:solidFill>
                  <a:srgbClr val="000000"/>
                </a:solidFill>
                <a:latin typeface="Arial" pitchFamily="34" charset="0"/>
                <a:cs typeface="Arial" pitchFamily="34" charset="0"/>
              </a:rPr>
              <a:t>- Expedited request from within the Operational areas</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UMDs</a:t>
            </a:r>
            <a:r>
              <a:rPr lang="en-US" sz="1500" dirty="0">
                <a:solidFill>
                  <a:srgbClr val="000000"/>
                </a:solidFill>
                <a:latin typeface="Arial" pitchFamily="34" charset="0"/>
                <a:cs typeface="Arial" pitchFamily="34" charset="0"/>
              </a:rPr>
              <a:t> – 30 business days turnaround time requirement</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Responses </a:t>
            </a:r>
            <a:r>
              <a:rPr lang="en-US" sz="1500" dirty="0">
                <a:solidFill>
                  <a:srgbClr val="000000"/>
                </a:solidFill>
                <a:latin typeface="Arial" pitchFamily="34" charset="0"/>
                <a:cs typeface="Arial" pitchFamily="34" charset="0"/>
              </a:rPr>
              <a:t>- Outside agencies: GAO, DODIG or DCAA</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MODs </a:t>
            </a:r>
            <a:r>
              <a:rPr lang="en-US" sz="1500" dirty="0">
                <a:solidFill>
                  <a:srgbClr val="000000"/>
                </a:solidFill>
                <a:latin typeface="Arial" pitchFamily="34" charset="0"/>
                <a:cs typeface="Arial" pitchFamily="34" charset="0"/>
              </a:rPr>
              <a:t>- Reduction modifications/ NULO from Contract Input - timely resolution of NULOs</a:t>
            </a:r>
          </a:p>
          <a:p>
            <a:pPr marL="742950" marR="442595" lvl="1" indent="-285750">
              <a:spcBef>
                <a:spcPct val="20000"/>
              </a:spcBef>
              <a:buClr>
                <a:srgbClr val="293685"/>
              </a:buClr>
              <a:buFont typeface="Wingdings" pitchFamily="2" charset="2"/>
              <a:buChar char="ü"/>
              <a:tabLst>
                <a:tab pos="354965" algn="l"/>
                <a:tab pos="355600" algn="l"/>
              </a:tabLst>
              <a:defRPr/>
            </a:pPr>
            <a:r>
              <a:rPr lang="en-US" sz="1500" b="1" dirty="0">
                <a:solidFill>
                  <a:srgbClr val="000000"/>
                </a:solidFill>
                <a:latin typeface="Arial" pitchFamily="34" charset="0"/>
                <a:cs typeface="Arial" pitchFamily="34" charset="0"/>
              </a:rPr>
              <a:t>All other requests</a:t>
            </a:r>
          </a:p>
          <a:p>
            <a:pPr marL="457200" marR="442595" lvl="1" indent="0">
              <a:spcBef>
                <a:spcPct val="20000"/>
              </a:spcBef>
              <a:buClr>
                <a:srgbClr val="293685"/>
              </a:buClr>
              <a:buNone/>
              <a:tabLst>
                <a:tab pos="354965" algn="l"/>
                <a:tab pos="355600" algn="l"/>
              </a:tabLst>
              <a:defRPr/>
            </a:pPr>
            <a:endParaRPr lang="en-US" sz="1600" b="1" dirty="0">
              <a:solidFill>
                <a:srgbClr val="000000"/>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53C84F79-E80F-098E-9A84-AD7F1465D45B}"/>
              </a:ext>
            </a:extLst>
          </p:cNvPr>
          <p:cNvPicPr>
            <a:picLocks noChangeAspect="1"/>
          </p:cNvPicPr>
          <p:nvPr/>
        </p:nvPicPr>
        <p:blipFill>
          <a:blip r:embed="rId3"/>
          <a:stretch>
            <a:fillRect/>
          </a:stretch>
        </p:blipFill>
        <p:spPr>
          <a:xfrm>
            <a:off x="304800" y="5280764"/>
            <a:ext cx="8547100" cy="927100"/>
          </a:xfrm>
          <a:prstGeom prst="rect">
            <a:avLst/>
          </a:prstGeom>
        </p:spPr>
      </p:pic>
      <p:pic>
        <p:nvPicPr>
          <p:cNvPr id="8" name="Picture 7">
            <a:extLst>
              <a:ext uri="{FF2B5EF4-FFF2-40B4-BE49-F238E27FC236}">
                <a16:creationId xmlns:a16="http://schemas.microsoft.com/office/drawing/2014/main" id="{B59192F0-28E2-BCEA-F25F-E1A1F7E43929}"/>
              </a:ext>
            </a:extLst>
          </p:cNvPr>
          <p:cNvPicPr>
            <a:picLocks noChangeAspect="1"/>
          </p:cNvPicPr>
          <p:nvPr/>
        </p:nvPicPr>
        <p:blipFill>
          <a:blip r:embed="rId4"/>
          <a:stretch>
            <a:fillRect/>
          </a:stretch>
        </p:blipFill>
        <p:spPr>
          <a:xfrm>
            <a:off x="304800" y="4216633"/>
            <a:ext cx="8547100" cy="927100"/>
          </a:xfrm>
          <a:prstGeom prst="rect">
            <a:avLst/>
          </a:prstGeom>
        </p:spPr>
      </p:pic>
      <p:pic>
        <p:nvPicPr>
          <p:cNvPr id="9" name="Picture 8">
            <a:extLst>
              <a:ext uri="{FF2B5EF4-FFF2-40B4-BE49-F238E27FC236}">
                <a16:creationId xmlns:a16="http://schemas.microsoft.com/office/drawing/2014/main" id="{6AC3282A-AE4C-745D-C68A-215CD96D61E4}"/>
              </a:ext>
            </a:extLst>
          </p:cNvPr>
          <p:cNvPicPr>
            <a:picLocks noChangeAspect="1"/>
          </p:cNvPicPr>
          <p:nvPr/>
        </p:nvPicPr>
        <p:blipFill>
          <a:blip r:embed="rId5"/>
          <a:stretch>
            <a:fillRect/>
          </a:stretch>
        </p:blipFill>
        <p:spPr>
          <a:xfrm>
            <a:off x="7581900" y="1661097"/>
            <a:ext cx="1160430" cy="967026"/>
          </a:xfrm>
          <a:prstGeom prst="rect">
            <a:avLst/>
          </a:prstGeom>
        </p:spPr>
      </p:pic>
    </p:spTree>
    <p:extLst>
      <p:ext uri="{BB962C8B-B14F-4D97-AF65-F5344CB8AC3E}">
        <p14:creationId xmlns:p14="http://schemas.microsoft.com/office/powerpoint/2010/main" val="1791386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MOCAS Reconciliation Classification</a:t>
            </a:r>
          </a:p>
        </p:txBody>
      </p:sp>
      <p:sp>
        <p:nvSpPr>
          <p:cNvPr id="8" name="TextBox 7"/>
          <p:cNvSpPr txBox="1"/>
          <p:nvPr/>
        </p:nvSpPr>
        <p:spPr>
          <a:xfrm>
            <a:off x="228600" y="1219200"/>
            <a:ext cx="8305800" cy="3416320"/>
          </a:xfrm>
          <a:prstGeom prst="rect">
            <a:avLst/>
          </a:prstGeom>
          <a:noFill/>
          <a:ln w="12700">
            <a:noFill/>
          </a:ln>
        </p:spPr>
        <p:txBody>
          <a:bodyPr wrap="square" rtlCol="0">
            <a:spAutoFit/>
          </a:bodyPr>
          <a:lstStyle/>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Invoices not payable due to funding or appropriation discrepancy </a:t>
            </a:r>
          </a:p>
          <a:p>
            <a:pPr marL="285750" indent="-285750">
              <a:buFont typeface="Arial" panose="020B0604020202020204" pitchFamily="34" charset="0"/>
              <a:buChar char="•"/>
            </a:pPr>
            <a:endParaRPr lang="en-US" i="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Post payment reallocations / corrections</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Impact cancelling funds</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Receipt of current funds (DMACT)</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Payment errors</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Invoicing corrections</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Modifications realigning funding</a:t>
            </a:r>
          </a:p>
          <a:p>
            <a:pPr marL="742950" lvl="1"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Realignment of financing</a:t>
            </a:r>
          </a:p>
          <a:p>
            <a:pPr marL="285750" indent="-285750">
              <a:buFont typeface="Arial" panose="020B0604020202020204" pitchFamily="34" charset="0"/>
              <a:buChar char="•"/>
            </a:pPr>
            <a:endParaRPr lang="en-US"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Other requests</a:t>
            </a:r>
          </a:p>
          <a:p>
            <a:pPr lvl="1"/>
            <a:endParaRPr lang="en-US" dirty="0">
              <a:solidFill>
                <a:srgbClr val="16216C"/>
              </a:solidFill>
              <a:latin typeface="Arial" panose="020B0604020202020204" pitchFamily="34" charset="0"/>
              <a:cs typeface="Arial" panose="020B0604020202020204" pitchFamily="34" charset="0"/>
            </a:endParaRPr>
          </a:p>
        </p:txBody>
      </p:sp>
      <p:sp>
        <p:nvSpPr>
          <p:cNvPr id="9" name="Date Placeholder 8"/>
          <p:cNvSpPr>
            <a:spLocks noGrp="1"/>
          </p:cNvSpPr>
          <p:nvPr>
            <p:ph type="dt" sz="half" idx="10"/>
          </p:nvPr>
        </p:nvSpPr>
        <p:spPr/>
        <p:txBody>
          <a:bodyPr/>
          <a:lstStyle/>
          <a:p>
            <a:fld id="{F2A8F0AB-9A26-4069-91D9-0F16E85BDF1D}" type="datetime1">
              <a:rPr lang="en-US" smtClean="0"/>
              <a:t>10/4/2024</a:t>
            </a:fld>
            <a:endParaRPr lang="en-US" dirty="0"/>
          </a:p>
        </p:txBody>
      </p:sp>
      <p:sp>
        <p:nvSpPr>
          <p:cNvPr id="11" name="Slide Number Placeholder 10"/>
          <p:cNvSpPr>
            <a:spLocks noGrp="1"/>
          </p:cNvSpPr>
          <p:nvPr>
            <p:ph type="sldNum" sz="quarter" idx="12"/>
          </p:nvPr>
        </p:nvSpPr>
        <p:spPr/>
        <p:txBody>
          <a:bodyPr/>
          <a:lstStyle/>
          <a:p>
            <a:fld id="{2C4898AF-1F4D-4737-8FEA-706E03585D5F}" type="slidenum">
              <a:rPr lang="en-US" smtClean="0"/>
              <a:pPr/>
              <a:t>5</a:t>
            </a:fld>
            <a:endParaRPr lang="en-US" dirty="0"/>
          </a:p>
        </p:txBody>
      </p:sp>
    </p:spTree>
    <p:extLst>
      <p:ext uri="{BB962C8B-B14F-4D97-AF65-F5344CB8AC3E}">
        <p14:creationId xmlns:p14="http://schemas.microsoft.com/office/powerpoint/2010/main" val="12738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143000"/>
          </a:xfrm>
        </p:spPr>
        <p:txBody>
          <a:bodyPr>
            <a:noAutofit/>
          </a:bodyPr>
          <a:lstStyle/>
          <a:p>
            <a:pPr algn="l"/>
            <a:r>
              <a:rPr lang="en-US" sz="2000" b="1" dirty="0">
                <a:solidFill>
                  <a:srgbClr val="293685"/>
                </a:solidFill>
              </a:rPr>
              <a:t>Contract Closeout: Multiple Stakeholders – One Focus</a:t>
            </a:r>
            <a:endParaRPr lang="en-US" sz="2000" dirty="0">
              <a:solidFill>
                <a:schemeClr val="bg1">
                  <a:lumMod val="50000"/>
                  <a:lumOff val="50000"/>
                </a:schemeClr>
              </a:solidFill>
            </a:endParaRPr>
          </a:p>
        </p:txBody>
      </p:sp>
      <p:sp>
        <p:nvSpPr>
          <p:cNvPr id="7" name="Slide Number Placeholder 6"/>
          <p:cNvSpPr>
            <a:spLocks noGrp="1"/>
          </p:cNvSpPr>
          <p:nvPr>
            <p:ph type="sldNum" sz="quarter" idx="12"/>
          </p:nvPr>
        </p:nvSpPr>
        <p:spPr/>
        <p:txBody>
          <a:bodyPr/>
          <a:lstStyle/>
          <a:p>
            <a:fld id="{3EE93317-08CD-444C-86A0-F83AF433636F}" type="slidenum">
              <a:rPr lang="en-US" smtClean="0">
                <a:solidFill>
                  <a:schemeClr val="bg1"/>
                </a:solidFill>
              </a:rPr>
              <a:t>6</a:t>
            </a:fld>
            <a:endParaRPr lang="en-US" dirty="0">
              <a:solidFill>
                <a:schemeClr val="bg1"/>
              </a:solidFill>
            </a:endParaRPr>
          </a:p>
        </p:txBody>
      </p:sp>
      <p:sp>
        <p:nvSpPr>
          <p:cNvPr id="8" name="TextBox 7"/>
          <p:cNvSpPr txBox="1"/>
          <p:nvPr/>
        </p:nvSpPr>
        <p:spPr>
          <a:xfrm>
            <a:off x="415636" y="6447966"/>
            <a:ext cx="184731" cy="276999"/>
          </a:xfrm>
          <a:prstGeom prst="rect">
            <a:avLst/>
          </a:prstGeom>
          <a:noFill/>
        </p:spPr>
        <p:txBody>
          <a:bodyPr wrap="none" rtlCol="0">
            <a:spAutoFit/>
          </a:bodyPr>
          <a:lstStyle/>
          <a:p>
            <a:endParaRPr lang="en-US" sz="1200" dirty="0"/>
          </a:p>
        </p:txBody>
      </p:sp>
      <p:graphicFrame>
        <p:nvGraphicFramePr>
          <p:cNvPr id="17" name="Diagram 16"/>
          <p:cNvGraphicFramePr/>
          <p:nvPr/>
        </p:nvGraphicFramePr>
        <p:xfrm>
          <a:off x="304800" y="1143000"/>
          <a:ext cx="8499764"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446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06" y="5105400"/>
            <a:ext cx="260843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noAutofit/>
          </a:bodyPr>
          <a:lstStyle/>
          <a:p>
            <a:pPr algn="l"/>
            <a:r>
              <a:rPr lang="en-US" sz="1800" b="1" dirty="0">
                <a:solidFill>
                  <a:srgbClr val="293685"/>
                </a:solidFill>
              </a:rPr>
              <a:t>Contract Closeout: Common Barriers and Recommendations </a:t>
            </a:r>
            <a:endParaRPr lang="en-US" sz="1800" dirty="0">
              <a:solidFill>
                <a:schemeClr val="bg1">
                  <a:lumMod val="50000"/>
                  <a:lumOff val="50000"/>
                </a:schemeClr>
              </a:solidFill>
            </a:endParaRPr>
          </a:p>
        </p:txBody>
      </p:sp>
      <p:sp>
        <p:nvSpPr>
          <p:cNvPr id="4" name="Text Placeholder 3"/>
          <p:cNvSpPr>
            <a:spLocks noGrp="1"/>
          </p:cNvSpPr>
          <p:nvPr>
            <p:ph type="body" idx="1"/>
          </p:nvPr>
        </p:nvSpPr>
        <p:spPr>
          <a:xfrm>
            <a:off x="540278" y="1173058"/>
            <a:ext cx="4040188" cy="485287"/>
          </a:xfrm>
        </p:spPr>
        <p:txBody>
          <a:bodyPr>
            <a:normAutofit/>
          </a:bodyPr>
          <a:lstStyle/>
          <a:p>
            <a:pPr algn="ctr"/>
            <a:r>
              <a:rPr lang="en-US" sz="2200" dirty="0">
                <a:solidFill>
                  <a:schemeClr val="bg1"/>
                </a:solidFill>
              </a:rPr>
              <a:t>Barriers to Closeout</a:t>
            </a:r>
          </a:p>
        </p:txBody>
      </p:sp>
      <p:sp>
        <p:nvSpPr>
          <p:cNvPr id="5" name="Content Placeholder 4"/>
          <p:cNvSpPr>
            <a:spLocks noGrp="1"/>
          </p:cNvSpPr>
          <p:nvPr>
            <p:ph sz="half" idx="2"/>
          </p:nvPr>
        </p:nvSpPr>
        <p:spPr>
          <a:xfrm>
            <a:off x="457200" y="1704487"/>
            <a:ext cx="4040188" cy="3951288"/>
          </a:xfrm>
        </p:spPr>
        <p:txBody>
          <a:bodyPr>
            <a:normAutofit/>
          </a:bodyPr>
          <a:lstStyle/>
          <a:p>
            <a:r>
              <a:rPr lang="en-US" sz="2200" dirty="0">
                <a:solidFill>
                  <a:schemeClr val="tx1"/>
                </a:solidFill>
              </a:rPr>
              <a:t>Contractor Submission Delays</a:t>
            </a:r>
          </a:p>
          <a:p>
            <a:r>
              <a:rPr lang="en-US" sz="2200" dirty="0">
                <a:solidFill>
                  <a:schemeClr val="tx1"/>
                </a:solidFill>
              </a:rPr>
              <a:t>Delayed Negotiation of Overhead Rates</a:t>
            </a:r>
          </a:p>
          <a:p>
            <a:r>
              <a:rPr lang="en-US" sz="2200" dirty="0">
                <a:solidFill>
                  <a:schemeClr val="tx1"/>
                </a:solidFill>
              </a:rPr>
              <a:t>Final OH Rates</a:t>
            </a:r>
          </a:p>
          <a:p>
            <a:r>
              <a:rPr lang="en-US" sz="2200" dirty="0">
                <a:solidFill>
                  <a:schemeClr val="tx1"/>
                </a:solidFill>
              </a:rPr>
              <a:t>Direct Cost Audits</a:t>
            </a:r>
          </a:p>
          <a:p>
            <a:r>
              <a:rPr lang="en-US" sz="2200" dirty="0">
                <a:solidFill>
                  <a:schemeClr val="tx1"/>
                </a:solidFill>
              </a:rPr>
              <a:t>Complex Contracts</a:t>
            </a:r>
          </a:p>
          <a:p>
            <a:r>
              <a:rPr lang="en-US" sz="2200" dirty="0">
                <a:solidFill>
                  <a:schemeClr val="tx1"/>
                </a:solidFill>
              </a:rPr>
              <a:t>Cancelled Funds</a:t>
            </a:r>
          </a:p>
          <a:p>
            <a:r>
              <a:rPr lang="en-US" sz="2200" dirty="0">
                <a:solidFill>
                  <a:schemeClr val="tx1"/>
                </a:solidFill>
              </a:rPr>
              <a:t>Reconciliation Issues</a:t>
            </a:r>
          </a:p>
        </p:txBody>
      </p:sp>
      <p:sp>
        <p:nvSpPr>
          <p:cNvPr id="9" name="Text Placeholder 8"/>
          <p:cNvSpPr>
            <a:spLocks noGrp="1"/>
          </p:cNvSpPr>
          <p:nvPr>
            <p:ph type="body" sz="quarter" idx="3"/>
          </p:nvPr>
        </p:nvSpPr>
        <p:spPr>
          <a:xfrm>
            <a:off x="4645025" y="2571750"/>
            <a:ext cx="4041775" cy="639762"/>
          </a:xfrm>
        </p:spPr>
        <p:txBody>
          <a:bodyPr>
            <a:normAutofit/>
          </a:bodyPr>
          <a:lstStyle/>
          <a:p>
            <a:pPr algn="ctr"/>
            <a:r>
              <a:rPr lang="en-US" sz="2000" dirty="0">
                <a:solidFill>
                  <a:schemeClr val="bg1"/>
                </a:solidFill>
              </a:rPr>
              <a:t>Recommendations to Mitigate</a:t>
            </a:r>
          </a:p>
        </p:txBody>
      </p:sp>
      <p:sp>
        <p:nvSpPr>
          <p:cNvPr id="10" name="Content Placeholder 9"/>
          <p:cNvSpPr>
            <a:spLocks noGrp="1"/>
          </p:cNvSpPr>
          <p:nvPr>
            <p:ph sz="quarter" idx="4"/>
          </p:nvPr>
        </p:nvSpPr>
        <p:spPr>
          <a:xfrm>
            <a:off x="4645025" y="3211512"/>
            <a:ext cx="4041775" cy="3951288"/>
          </a:xfrm>
        </p:spPr>
        <p:txBody>
          <a:bodyPr>
            <a:normAutofit/>
          </a:bodyPr>
          <a:lstStyle/>
          <a:p>
            <a:r>
              <a:rPr lang="en-US" sz="2000" dirty="0">
                <a:solidFill>
                  <a:schemeClr val="tx1"/>
                </a:solidFill>
              </a:rPr>
              <a:t>Submission of Cumulative Allowable Cost Worksheet (CACWS)</a:t>
            </a:r>
          </a:p>
          <a:p>
            <a:r>
              <a:rPr lang="en-US" sz="2000" dirty="0">
                <a:solidFill>
                  <a:schemeClr val="tx1"/>
                </a:solidFill>
              </a:rPr>
              <a:t>Timely Submission of Final Voucher</a:t>
            </a:r>
          </a:p>
          <a:p>
            <a:r>
              <a:rPr lang="en-US" sz="2000" dirty="0">
                <a:solidFill>
                  <a:schemeClr val="tx1"/>
                </a:solidFill>
              </a:rPr>
              <a:t>Monitor Contract Lifecycle and Funds Due to Cancel</a:t>
            </a:r>
          </a:p>
          <a:p>
            <a:r>
              <a:rPr lang="en-US" sz="2000" dirty="0">
                <a:solidFill>
                  <a:schemeClr val="tx1"/>
                </a:solidFill>
              </a:rPr>
              <a:t>Limit Contract Financing Rates</a:t>
            </a:r>
          </a:p>
          <a:p>
            <a:r>
              <a:rPr lang="en-US" sz="2000" dirty="0">
                <a:solidFill>
                  <a:schemeClr val="tx1"/>
                </a:solidFill>
              </a:rPr>
              <a:t>Minimize ELIN Counts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93317-08CD-444C-86A0-F83AF43363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US" sz="1200" b="0" i="0" u="none" strike="noStrike" kern="1200" cap="none" spc="0" normalizeH="0" baseline="0" noProof="0" dirty="0">
                <a:ln>
                  <a:noFill/>
                </a:ln>
                <a:solidFill>
                  <a:prstClr val="black"/>
                </a:solidFill>
                <a:effectLst/>
                <a:uLnTx/>
                <a:uFillTx/>
                <a:latin typeface="Calibri"/>
                <a:ea typeface="+mn-ea"/>
                <a:cs typeface="+mn-cs"/>
              </a:rPr>
              <a:t>77</a:t>
            </a:r>
          </a:p>
        </p:txBody>
      </p:sp>
      <p:sp>
        <p:nvSpPr>
          <p:cNvPr id="8" name="TextBox 7"/>
          <p:cNvSpPr txBox="1"/>
          <p:nvPr/>
        </p:nvSpPr>
        <p:spPr>
          <a:xfrm>
            <a:off x="415636" y="6447966"/>
            <a:ext cx="1847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266" y="1160358"/>
            <a:ext cx="3496734" cy="1582842"/>
          </a:xfrm>
          <a:prstGeom prst="rect">
            <a:avLst/>
          </a:prstGeom>
        </p:spPr>
      </p:pic>
    </p:spTree>
    <p:extLst>
      <p:ext uri="{BB962C8B-B14F-4D97-AF65-F5344CB8AC3E}">
        <p14:creationId xmlns:p14="http://schemas.microsoft.com/office/powerpoint/2010/main" val="51132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067872"/>
      </p:ext>
    </p:extLst>
  </p:cSld>
  <p:clrMapOvr>
    <a:masterClrMapping/>
  </p:clrMapOvr>
</p:sld>
</file>

<file path=ppt/theme/theme1.xml><?xml version="1.0" encoding="utf-8"?>
<a:theme xmlns:a="http://schemas.openxmlformats.org/drawingml/2006/main" name="PSAH_PowerPoint_Template_FY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s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10533</TotalTime>
  <Words>626</Words>
  <Application>Microsoft Office PowerPoint</Application>
  <PresentationFormat>On-screen Show (4:3)</PresentationFormat>
  <Paragraphs>146</Paragraphs>
  <Slides>8</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ＭＳ Ｐゴシック</vt:lpstr>
      <vt:lpstr>Arial</vt:lpstr>
      <vt:lpstr>Calibri</vt:lpstr>
      <vt:lpstr>Times New Roman</vt:lpstr>
      <vt:lpstr>Wingdings</vt:lpstr>
      <vt:lpstr>Wingdings 2</vt:lpstr>
      <vt:lpstr>PSAH_PowerPoint_Template_FY14</vt:lpstr>
      <vt:lpstr>Content Slides</vt:lpstr>
      <vt:lpstr>Last Slide</vt:lpstr>
      <vt:lpstr>MOCAS Reconciliation Overview</vt:lpstr>
      <vt:lpstr>PowerPoint Presentation</vt:lpstr>
      <vt:lpstr>Root Cause of Reconciliation</vt:lpstr>
      <vt:lpstr>Reconciliation Order of Execution</vt:lpstr>
      <vt:lpstr>MOCAS Reconciliation Classification</vt:lpstr>
      <vt:lpstr>Contract Closeout: Multiple Stakeholders – One Focus</vt:lpstr>
      <vt:lpstr>Contract Closeout: Common Barriers and Recommendations </vt:lpstr>
      <vt:lpstr>PowerPoint Presentation</vt:lpstr>
    </vt:vector>
  </TitlesOfParts>
  <Company>DFAS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(2nd line if necessary)</dc:title>
  <dc:creator>HILL, DAMON CIV DFAS</dc:creator>
  <cp:lastModifiedBy>Michelle</cp:lastModifiedBy>
  <cp:revision>166</cp:revision>
  <cp:lastPrinted>2019-01-22T21:04:31Z</cp:lastPrinted>
  <dcterms:created xsi:type="dcterms:W3CDTF">2014-03-12T12:44:03Z</dcterms:created>
  <dcterms:modified xsi:type="dcterms:W3CDTF">2024-10-04T18:33:43Z</dcterms:modified>
</cp:coreProperties>
</file>